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698" r:id="rId3"/>
    <p:sldMasterId id="2147483711" r:id="rId4"/>
    <p:sldMasterId id="2147483724" r:id="rId5"/>
    <p:sldMasterId id="2147483737" r:id="rId6"/>
    <p:sldMasterId id="2147483750" r:id="rId7"/>
    <p:sldMasterId id="2147483763" r:id="rId8"/>
    <p:sldMasterId id="2147483802" r:id="rId9"/>
    <p:sldMasterId id="2147483814" r:id="rId10"/>
  </p:sldMasterIdLst>
  <p:notesMasterIdLst>
    <p:notesMasterId r:id="rId80"/>
  </p:notesMasterIdLst>
  <p:sldIdLst>
    <p:sldId id="256" r:id="rId11"/>
    <p:sldId id="258" r:id="rId12"/>
    <p:sldId id="259" r:id="rId13"/>
    <p:sldId id="314" r:id="rId14"/>
    <p:sldId id="315" r:id="rId15"/>
    <p:sldId id="317" r:id="rId16"/>
    <p:sldId id="318" r:id="rId17"/>
    <p:sldId id="319" r:id="rId18"/>
    <p:sldId id="320" r:id="rId19"/>
    <p:sldId id="321" r:id="rId20"/>
    <p:sldId id="322" r:id="rId21"/>
    <p:sldId id="475" r:id="rId22"/>
    <p:sldId id="323" r:id="rId23"/>
    <p:sldId id="324" r:id="rId24"/>
    <p:sldId id="273" r:id="rId25"/>
    <p:sldId id="325" r:id="rId26"/>
    <p:sldId id="274" r:id="rId27"/>
    <p:sldId id="275" r:id="rId28"/>
    <p:sldId id="276" r:id="rId29"/>
    <p:sldId id="288" r:id="rId30"/>
    <p:sldId id="291" r:id="rId31"/>
    <p:sldId id="292" r:id="rId32"/>
    <p:sldId id="289" r:id="rId33"/>
    <p:sldId id="327" r:id="rId34"/>
    <p:sldId id="328" r:id="rId35"/>
    <p:sldId id="331" r:id="rId36"/>
    <p:sldId id="329" r:id="rId37"/>
    <p:sldId id="330" r:id="rId38"/>
    <p:sldId id="287" r:id="rId39"/>
    <p:sldId id="277" r:id="rId40"/>
    <p:sldId id="347" r:id="rId41"/>
    <p:sldId id="332" r:id="rId42"/>
    <p:sldId id="333" r:id="rId43"/>
    <p:sldId id="337" r:id="rId44"/>
    <p:sldId id="279" r:id="rId45"/>
    <p:sldId id="334" r:id="rId46"/>
    <p:sldId id="278" r:id="rId47"/>
    <p:sldId id="280" r:id="rId48"/>
    <p:sldId id="281" r:id="rId49"/>
    <p:sldId id="282" r:id="rId50"/>
    <p:sldId id="283" r:id="rId51"/>
    <p:sldId id="285" r:id="rId52"/>
    <p:sldId id="284" r:id="rId53"/>
    <p:sldId id="257" r:id="rId54"/>
    <p:sldId id="294" r:id="rId55"/>
    <p:sldId id="295" r:id="rId56"/>
    <p:sldId id="297" r:id="rId57"/>
    <p:sldId id="298" r:id="rId58"/>
    <p:sldId id="338" r:id="rId59"/>
    <p:sldId id="299" r:id="rId60"/>
    <p:sldId id="339" r:id="rId61"/>
    <p:sldId id="340" r:id="rId62"/>
    <p:sldId id="341" r:id="rId63"/>
    <p:sldId id="342" r:id="rId64"/>
    <p:sldId id="343" r:id="rId65"/>
    <p:sldId id="344" r:id="rId66"/>
    <p:sldId id="346" r:id="rId67"/>
    <p:sldId id="303" r:id="rId68"/>
    <p:sldId id="348" r:id="rId69"/>
    <p:sldId id="308" r:id="rId70"/>
    <p:sldId id="326" r:id="rId71"/>
    <p:sldId id="293" r:id="rId72"/>
    <p:sldId id="335" r:id="rId73"/>
    <p:sldId id="336" r:id="rId74"/>
    <p:sldId id="286" r:id="rId75"/>
    <p:sldId id="345" r:id="rId76"/>
    <p:sldId id="473" r:id="rId77"/>
    <p:sldId id="474" r:id="rId78"/>
    <p:sldId id="305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/>
    <p:restoredTop sz="94643"/>
  </p:normalViewPr>
  <p:slideViewPr>
    <p:cSldViewPr snapToGrid="0" snapToObjects="1">
      <p:cViewPr varScale="1">
        <p:scale>
          <a:sx n="128" d="100"/>
          <a:sy n="128" d="100"/>
        </p:scale>
        <p:origin x="1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tableStyles" Target="tableStyle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6E583-CB29-5142-B1F6-F20E546510FE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08592-FFA9-EC42-B6A8-D8C97B353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9AAE2-8616-2649-8ED5-0C6C425F0EC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9AAE2-8616-2649-8ED5-0C6C425F0EC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6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0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484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743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650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930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361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30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14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05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756B-8B83-3449-BA54-C1BDF4A68335}" type="datetime1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878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F967-F208-2742-A4F5-715A79239409}" type="datetime1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682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21C5-DB25-414B-87F5-2C362602232E}" type="datetime1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8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613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A77-2D70-9D4D-9BC8-B4438257863E}" type="datetime1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171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C072-60A5-1F48-8D68-0C7EB4C09B8C}" type="datetime1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90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F022-C87A-C844-820C-DD1DEC8B37A1}" type="datetime1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226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AFB4-CC64-6B4A-A62B-79C3D1DE473D}" type="datetime1">
              <a:rPr lang="en-US" smtClean="0"/>
              <a:t>3/20/20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084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87B66-2F82-3E4E-BBA5-867DA9DAD42F}" type="datetime1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935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859D-774A-1C44-A83F-1A5DC885BCFF}" type="datetime1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970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D501-C0C7-D343-BA99-C8D570DA39A4}" type="datetime1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05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8E1-09D4-C148-BD64-496F78AD9A86}" type="datetime1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7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Arial Black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Arial Black" charset="0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6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3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69595-44E3-3C43-B6E1-B2E00C866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F2A1-B9C5-0D42-B549-27ECD6386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75C4-BF0F-2F46-91B5-A4EEA714FA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1DAAD-6B71-2046-A37A-6DD5BD7C9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2069D-5099-314B-8862-DAFA3F6D7C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A1860-857D-CD4E-B9BC-C9CF307A0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BB8F-AF17-6740-B399-A28C7FCA3D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7DC2F-EFBA-9743-84DA-D25656AC5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96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4AED5-38C5-7A46-A7B5-760850CD6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6E948-D125-D441-A736-77FFC31433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43"/>
            <a:ext cx="20574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43"/>
            <a:ext cx="60198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394E6-006C-BD4B-B271-6A79B8DC13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4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6" y="1827214"/>
            <a:ext cx="3581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F9129-680D-C140-9498-75FD89BCFA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63DD-5529-004D-B108-6B8424E24C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FF70-7D1A-CB4A-8543-9C86B039C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F43-3448-034E-9256-9283AD4599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F906-AE39-4B4F-8477-86C008070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1474-CFFE-054D-A9A3-969209A615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5AD3-0462-A642-A5E2-4102B8B81F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74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5F0A-2100-5D43-AA04-7B239F62F7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F5E1-5EB6-644C-9092-5EE3B358CE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0DA6-8AF4-0A42-B04F-6038107A31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949F7-E16C-5744-83B2-B03F4FFE30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80E-62F4-B04E-A1BC-5972B2EF0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8BDE014-2C85-5F42-A418-B4474403F0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608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608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608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608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608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608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</p:grpSp>
        <p:sp>
          <p:nvSpPr>
            <p:cNvPr id="4608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</a:endParaRPr>
            </a:p>
          </p:txBody>
        </p:sp>
        <p:sp>
          <p:nvSpPr>
            <p:cNvPr id="4609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</a:endParaRPr>
            </a:p>
          </p:txBody>
        </p:sp>
      </p:grpSp>
      <p:sp>
        <p:nvSpPr>
          <p:cNvPr id="460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60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09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86F600-1D08-EC4F-85A6-785AB304ED64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E0F300-4011-9E46-B88C-3ED50A04DF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59697-E1F9-B047-831D-F4A9E1D8C073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090353-535F-3543-910E-6F97D84AE1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677385-A4E6-5D41-A583-63A37A734689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DA6E34-C98C-6848-8F61-BD4E0E73DA8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A1B52B-2DC3-604A-8E93-4BB4632771BA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89A8D2-24CE-834F-915D-D5C0383C4A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65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6A5AB0-7385-8D4E-9272-8F2B442F7075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702965-2296-854B-940A-160DAE71C7C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A2F02F-08DE-E541-A8D5-8EE1E91A8FC7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281EEE-F33C-7947-8C77-FC36735DA1E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F9DCA-FC86-0A40-83EC-7455B17E9865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CA4A4B-72E7-BE4B-AD7D-F00FDE41F0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7D0B9-0B29-A047-B564-6656C403EB6A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13A26D-C33C-1347-9779-A95B7FC015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9B4B46-DEBE-7A4D-94EA-E135E5F863ED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9520A8-98E3-4A4A-BD48-353222DABE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5D214D-A593-B549-8EEE-F0BBC6D2F3EA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8601FE-830E-B246-A90D-BAA4D4BA3AF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328F2D-5AD6-E34C-A2BF-C9FEFEB4EB90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4503EE-CA9A-0148-86AC-6215CD4C408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B13FBE-0B2E-1442-8FF8-FDA0DD269047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CB9374-ABA9-E745-A768-BCD82B5CA6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047EC-E364-CB4C-84AA-A9967D0BF9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A12F-7162-2642-B1B1-8E37DC6846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09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BB37B-A70F-B84A-9F40-29BCE14776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E149-A727-D147-ACA4-56190876AF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3CC6-A92B-0043-A997-28BF08DB46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6F11-73E7-7C4F-99A2-BCFB8C0EBE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DBF9-030D-8646-86A5-E54399A166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57D3-D56E-984A-85A6-0CB7BE2896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2C68-07C8-2F44-89DE-31D7303D58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A45DC-B79C-6143-9F1A-CE5DD2523A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78DB-26DC-3B44-A83F-C95FAEB977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841C51-71EA-064C-8A74-29A5C9E283BD}" type="datetime1">
              <a:rPr lang="en-US" smtClean="0">
                <a:solidFill>
                  <a:srgbClr val="FFFFFF"/>
                </a:solidFill>
              </a:rPr>
              <a:pPr/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F7A0BA5-B45A-5A41-A828-949317D483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13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63DD-5529-004D-B108-6B8424E24C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FF70-7D1A-CB4A-8543-9C86B039C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F43-3448-034E-9256-9283AD4599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F906-AE39-4B4F-8477-86C008070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1474-CFFE-054D-A9A3-969209A615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5AD3-0462-A642-A5E2-4102B8B81F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5F0A-2100-5D43-AA04-7B239F62F7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F5E1-5EB6-644C-9092-5EE3B358CE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0DA6-8AF4-0A42-B04F-6038107A31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949F7-E16C-5744-83B2-B03F4FFE30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65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80E-62F4-B04E-A1BC-5972B2EF0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8BDE014-2C85-5F42-A418-B4474403F0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63DD-5529-004D-B108-6B8424E24C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FF70-7D1A-CB4A-8543-9C86B039C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F43-3448-034E-9256-9283AD4599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F906-AE39-4B4F-8477-86C008070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1474-CFFE-054D-A9A3-969209A615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5AD3-0462-A642-A5E2-4102B8B81F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5F0A-2100-5D43-AA04-7B239F62F7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F5E1-5EB6-644C-9092-5EE3B358CE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548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0DA6-8AF4-0A42-B04F-6038107A31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949F7-E16C-5744-83B2-B03F4FFE30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80E-62F4-B04E-A1BC-5972B2EF0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8BDE014-2C85-5F42-A418-B4474403F0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63DD-5529-004D-B108-6B8424E24C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FF70-7D1A-CB4A-8543-9C86B039C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F43-3448-034E-9256-9283AD4599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F906-AE39-4B4F-8477-86C008070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1474-CFFE-054D-A9A3-969209A615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5AD3-0462-A642-A5E2-4102B8B81F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407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5F0A-2100-5D43-AA04-7B239F62F7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F5E1-5EB6-644C-9092-5EE3B358CE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0DA6-8AF4-0A42-B04F-6038107A31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949F7-E16C-5744-83B2-B03F4FFE30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80E-62F4-B04E-A1BC-5972B2EF0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8BDE014-2C85-5F42-A418-B4474403F0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502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497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447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3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2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E9E4A-8D39-7343-B7E6-7A5355692EBE}" type="datetime1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Arial Black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defRPr sz="100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FontTx/>
              <a:buNone/>
              <a:defRPr sz="100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FontTx/>
              <a:buNone/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0A043A-7250-DC4F-B67B-78DEA67D90E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38921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22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23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24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25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26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27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28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29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0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1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2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3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4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5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6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7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8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39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0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1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2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3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4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5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6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7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8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49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50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  <p:sp>
          <p:nvSpPr>
            <p:cNvPr id="38951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1pPr>
              <a:lvl2pPr marL="742950" indent="-28575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2pPr>
              <a:lvl3pPr marL="11430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3pPr>
              <a:lvl4pPr marL="16002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4pPr>
              <a:lvl5pPr marL="2057400" indent="-228600"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Font typeface="Wingdings" charset="2"/>
                <a:defRPr sz="3600">
                  <a:solidFill>
                    <a:srgbClr val="000066"/>
                  </a:solidFill>
                  <a:latin typeface="Arial Black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1198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763061E-6EA8-D847-AB5F-CA99322D1B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0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fld id="{CAF601BF-90BA-0B41-8E03-97B9FB6B5E02}" type="datetime1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3/20/20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fld id="{2DDFB34E-E78D-A546-982F-D98BE43C31A4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506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506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506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506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506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506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</p:grpSp>
        <p:sp>
          <p:nvSpPr>
            <p:cNvPr id="4506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</a:endParaRPr>
            </a:p>
          </p:txBody>
        </p:sp>
      </p:grpSp>
      <p:sp>
        <p:nvSpPr>
          <p:cNvPr id="450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0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05341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1B17EFC-27B3-F648-8506-9E96B7F456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2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763061E-6EA8-D847-AB5F-CA99322D1B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763061E-6EA8-D847-AB5F-CA99322D1B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2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763061E-6EA8-D847-AB5F-CA99322D1B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9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DFF1D-F706-024E-9199-E1F7BF5931CA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2134C-88A3-0441-B969-98507E5F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4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wmf"/><Relationship Id="rId9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8.wmf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" Target="slide64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5.emf"/><Relationship Id="rId4" Type="http://schemas.openxmlformats.org/officeDocument/2006/relationships/image" Target="../media/image63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slide" Target="slide6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4.emf"/><Relationship Id="rId5" Type="http://schemas.openxmlformats.org/officeDocument/2006/relationships/image" Target="../media/image72.emf"/><Relationship Id="rId4" Type="http://schemas.openxmlformats.org/officeDocument/2006/relationships/image" Target="../media/image7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hyperlink" Target="http://arxiv.org/abs/arXiv:1509.06489" TargetMode="Externa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3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9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8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0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8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0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0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89.xml"/><Relationship Id="rId5" Type="http://schemas.openxmlformats.org/officeDocument/2006/relationships/hyperlink" Target="http://arxiv.org/abs/arXiv:1509.06489" TargetMode="External"/><Relationship Id="rId4" Type="http://schemas.openxmlformats.org/officeDocument/2006/relationships/image" Target="../media/image10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28575">
            <a:noFill/>
          </a:ln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High energy QCD at the dawn of the EIC 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53730"/>
            <a:ext cx="6858000" cy="1655762"/>
          </a:xfrm>
        </p:spPr>
        <p:txBody>
          <a:bodyPr/>
          <a:lstStyle/>
          <a:p>
            <a:r>
              <a:rPr lang="en-US" dirty="0"/>
              <a:t>Yuri </a:t>
            </a:r>
            <a:r>
              <a:rPr lang="en-US" dirty="0" err="1"/>
              <a:t>Kovchegov</a:t>
            </a:r>
            <a:endParaRPr lang="en-US" dirty="0"/>
          </a:p>
          <a:p>
            <a:r>
              <a:rPr lang="en-US" dirty="0"/>
              <a:t>The Ohio State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0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Feynman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91" y="1238396"/>
            <a:ext cx="8067359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The difference between QCD and QED can </a:t>
            </a:r>
            <a:r>
              <a:rPr lang="en-US" sz="2400"/>
              <a:t>be illustrated </a:t>
            </a:r>
            <a:r>
              <a:rPr lang="en-US" sz="2400" dirty="0"/>
              <a:t>using Feynman diagrams.</a:t>
            </a:r>
          </a:p>
          <a:p>
            <a:r>
              <a:rPr lang="en-US" sz="2400" dirty="0"/>
              <a:t>In QED interactions of electrons </a:t>
            </a:r>
            <a:br>
              <a:rPr lang="en-US" sz="2400" dirty="0"/>
            </a:br>
            <a:r>
              <a:rPr lang="en-US" sz="2400" dirty="0"/>
              <a:t>are mediated by photons: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65" y="4463325"/>
            <a:ext cx="4124009" cy="2252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25" y="1958718"/>
            <a:ext cx="3194717" cy="19870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480" y="3401208"/>
            <a:ext cx="459773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 QCD quarks interact by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exchanging gluons. But gluons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can also interact with each other!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41116" y="4395831"/>
            <a:ext cx="404730" cy="4784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0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344"/>
            <a:ext cx="7886700" cy="1325563"/>
          </a:xfrm>
        </p:spPr>
        <p:txBody>
          <a:bodyPr/>
          <a:lstStyle/>
          <a:p>
            <a:r>
              <a:rPr lang="en-US" altLang="en-US" dirty="0"/>
              <a:t>Quark Confinement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96847"/>
                <a:ext cx="7886700" cy="534656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altLang="en-US" sz="2400" dirty="0"/>
                  <a:t>The most puzzling property of QCD is </a:t>
                </a:r>
                <a:r>
                  <a:rPr lang="en-US" altLang="en-US" sz="2400" dirty="0">
                    <a:solidFill>
                      <a:srgbClr val="C00000"/>
                    </a:solidFill>
                  </a:rPr>
                  <a:t>quark confinement. </a:t>
                </a:r>
              </a:p>
              <a:p>
                <a:pPr>
                  <a:defRPr/>
                </a:pPr>
                <a:r>
                  <a:rPr lang="en-US" altLang="en-US" sz="2400" dirty="0"/>
                  <a:t>Consider a meson: if you pull quark and anti-quark apart, the potential would increase,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charset="0"/>
                      </a:rPr>
                      <m:t>𝑉</m:t>
                    </m:r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b="0" i="1" smtClean="0">
                            <a:latin typeface="Cambria Math" charset="0"/>
                          </a:rPr>
                          <m:t>𝑟</m:t>
                        </m:r>
                      </m:e>
                    </m:d>
                    <m:r>
                      <a:rPr lang="en-US" alt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 </m:t>
                    </m:r>
                    <m:r>
                      <a:rPr lang="en-US" alt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</m:t>
                    </m:r>
                  </m:oMath>
                </a14:m>
                <a:r>
                  <a:rPr lang="en-US" altLang="en-US" sz="2400" dirty="0"/>
                  <a:t>, and the force will be constant! (Think of a relativistic string.)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96847"/>
                <a:ext cx="7886700" cy="5346565"/>
              </a:xfrm>
              <a:blipFill>
                <a:blip r:embed="rId2"/>
                <a:stretch>
                  <a:fillRect l="-965" t="-1185" r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B54BB9E-BCEE-F14C-A351-5B4A471B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006562"/>
            <a:ext cx="4257249" cy="3427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87A30-9685-CA45-AC97-9B945CD36585}"/>
              </a:ext>
            </a:extLst>
          </p:cNvPr>
          <p:cNvSpPr txBox="1"/>
          <p:nvPr/>
        </p:nvSpPr>
        <p:spPr>
          <a:xfrm>
            <a:off x="5104263" y="3761942"/>
            <a:ext cx="37562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of the mass of a hadron is</a:t>
            </a:r>
            <a:br>
              <a:rPr lang="en-US" dirty="0"/>
            </a:br>
            <a:r>
              <a:rPr lang="en-US" dirty="0"/>
              <a:t>due to the positive potential energy </a:t>
            </a:r>
            <a:br>
              <a:rPr lang="en-US" dirty="0"/>
            </a:br>
            <a:r>
              <a:rPr lang="en-US" dirty="0"/>
              <a:t>generated by the interactions leading </a:t>
            </a:r>
            <a:br>
              <a:rPr lang="en-US" dirty="0"/>
            </a:br>
            <a:r>
              <a:rPr lang="en-US" dirty="0"/>
              <a:t>to this confining potential!  </a:t>
            </a:r>
          </a:p>
          <a:p>
            <a:endParaRPr lang="en-US" dirty="0"/>
          </a:p>
          <a:p>
            <a:r>
              <a:rPr lang="en-US" dirty="0"/>
              <a:t>About 97% of the proton mass comes </a:t>
            </a:r>
            <a:br>
              <a:rPr lang="en-US" dirty="0"/>
            </a:br>
            <a:r>
              <a:rPr lang="en-US" dirty="0"/>
              <a:t>from gluon interactions! </a:t>
            </a:r>
            <a:br>
              <a:rPr lang="en-US" dirty="0"/>
            </a:br>
            <a:r>
              <a:rPr lang="en-US" dirty="0"/>
              <a:t>Our mass comes from gluons.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56E08-69F9-2F41-B3DF-D5979C8F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106" y="2878464"/>
            <a:ext cx="3156244" cy="6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344"/>
            <a:ext cx="7886700" cy="1325563"/>
          </a:xfrm>
        </p:spPr>
        <p:txBody>
          <a:bodyPr/>
          <a:lstStyle/>
          <a:p>
            <a:r>
              <a:rPr lang="en-US" altLang="en-US" dirty="0"/>
              <a:t>Quark Confinement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6847"/>
            <a:ext cx="7886700" cy="5346565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Quark is never alone, it is “confined” inside hadrons: if you try to pull one out of the hadron, the “string” snaps, producing a new quark-antiquark pair, with the antiquark forming a new hadron with the quark you pull:</a:t>
            </a:r>
          </a:p>
          <a:p>
            <a:pPr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r>
              <a:rPr lang="en-US" altLang="en-US" sz="2400" dirty="0"/>
              <a:t> 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We do not have an analytic understanding of quark</a:t>
            </a:r>
            <a:br>
              <a:rPr lang="en-US" altLang="en-US" sz="2400" dirty="0"/>
            </a:br>
            <a:r>
              <a:rPr lang="en-US" altLang="en-US" sz="2400" dirty="0"/>
              <a:t>confinement. This is a very profound unsolved problem</a:t>
            </a:r>
            <a:br>
              <a:rPr lang="en-US" altLang="en-US" sz="2400" dirty="0"/>
            </a:br>
            <a:r>
              <a:rPr lang="en-US" altLang="en-US" sz="2400" dirty="0"/>
              <a:t>(worth $1M from the Clay Institute).  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09" y="2730598"/>
            <a:ext cx="3517169" cy="19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QCD is a complicated non-linear theory: quarks and gluons interact with each other, gluons interact with other gluons. </a:t>
            </a:r>
          </a:p>
          <a:p>
            <a:endParaRPr lang="en-US" dirty="0"/>
          </a:p>
          <a:p>
            <a:r>
              <a:rPr lang="en-US" dirty="0"/>
              <a:t>QCD is notoriously hard to deal with: it is very hard to calculate anything in it. </a:t>
            </a:r>
          </a:p>
          <a:p>
            <a:endParaRPr lang="en-US" dirty="0"/>
          </a:p>
          <a:p>
            <a:r>
              <a:rPr lang="en-US" dirty="0"/>
              <a:t>But: in certain limits it simplifies!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6356"/>
            <a:ext cx="7886700" cy="1325563"/>
          </a:xfrm>
        </p:spPr>
        <p:txBody>
          <a:bodyPr/>
          <a:lstStyle/>
          <a:p>
            <a:r>
              <a:rPr lang="en-US" dirty="0"/>
              <a:t>Asymptotic Freedom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81537"/>
                <a:ext cx="7886700" cy="4351338"/>
              </a:xfrm>
            </p:spPr>
            <p:txBody>
              <a:bodyPr/>
              <a:lstStyle/>
              <a:p>
                <a:r>
                  <a:rPr lang="en-US" sz="2400" dirty="0"/>
                  <a:t>Apparently at very short distances the interactions between quarks and gluons deep inside the hadrons are weak!</a:t>
                </a:r>
              </a:p>
              <a:p>
                <a:r>
                  <a:rPr lang="en-US" sz="2400" dirty="0"/>
                  <a:t>Strength of QCD interactions is measured with the strong coupling constant (a QCD analogue of the fine structure constant). It is related to the color charge g of the quark by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81537"/>
                <a:ext cx="7886700" cy="4351338"/>
              </a:xfrm>
              <a:blipFill rotWithShape="0">
                <a:blip r:embed="rId2"/>
                <a:stretch>
                  <a:fillRect l="-1005" t="-1961" r="-1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 descr="alph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22" y="3646568"/>
            <a:ext cx="5638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8650" y="4598314"/>
            <a:ext cx="27776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known as the</a:t>
            </a:r>
          </a:p>
          <a:p>
            <a:r>
              <a:rPr lang="en-US" sz="2400" dirty="0"/>
              <a:t>Asymptotic Freedom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17213" y="6420907"/>
            <a:ext cx="96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81022" y="5426110"/>
            <a:ext cx="1301026" cy="6029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2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Asymptotic Freedom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83820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dirty="0"/>
              <a:t>To understand asymptotic freedom think of a point charge in a (dielectric) medium: in QED the medium would screen the charge making it appear smaller. </a:t>
            </a:r>
          </a:p>
          <a:p>
            <a:pPr eaLnBrk="1" hangingPunct="1">
              <a:defRPr/>
            </a:pPr>
            <a:r>
              <a:rPr lang="en-US" altLang="en-US" sz="2400" dirty="0"/>
              <a:t>Vacuum of a field theory is much like a dielectric: electron-positron pairs pop out of the vacuum and screen the charge.</a:t>
            </a:r>
          </a:p>
          <a:p>
            <a:pPr eaLnBrk="1" hangingPunct="1">
              <a:defRPr/>
            </a:pPr>
            <a:r>
              <a:rPr lang="en-US" altLang="en-US" sz="2400" dirty="0"/>
              <a:t>In QCD the gluon pairs actually </a:t>
            </a:r>
            <a:r>
              <a:rPr lang="en-US" altLang="en-US" sz="2400" dirty="0">
                <a:solidFill>
                  <a:srgbClr val="FF0000"/>
                </a:solidFill>
              </a:rPr>
              <a:t>increase </a:t>
            </a:r>
            <a:r>
              <a:rPr lang="en-US" altLang="en-US" sz="2400" dirty="0"/>
              <a:t>the effective charge with the distance!</a:t>
            </a:r>
          </a:p>
        </p:txBody>
      </p:sp>
      <p:pic>
        <p:nvPicPr>
          <p:cNvPr id="6" name="Picture 4" descr="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47" y="3457655"/>
            <a:ext cx="4104011" cy="30495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5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1008"/>
            <a:ext cx="7886700" cy="4351338"/>
          </a:xfrm>
        </p:spPr>
        <p:txBody>
          <a:bodyPr/>
          <a:lstStyle/>
          <a:p>
            <a:r>
              <a:rPr lang="en-US" sz="2400" dirty="0"/>
              <a:t>Asymptotic freedom was predicted by David Gross (middle), David </a:t>
            </a:r>
            <a:r>
              <a:rPr lang="en-US" sz="2400" dirty="0" err="1"/>
              <a:t>Politzer</a:t>
            </a:r>
            <a:r>
              <a:rPr lang="en-US" sz="2400" dirty="0"/>
              <a:t> (left), and Frank </a:t>
            </a:r>
            <a:r>
              <a:rPr lang="en-US" sz="2400" dirty="0" err="1"/>
              <a:t>Wilczek</a:t>
            </a:r>
            <a:r>
              <a:rPr lang="en-US" sz="2400" dirty="0"/>
              <a:t> (right)  in 1973. </a:t>
            </a:r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2576671"/>
            <a:ext cx="3962400" cy="378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28650" y="4192000"/>
            <a:ext cx="32132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Tx/>
              <a:buFont typeface="Wingdings" charset="2"/>
              <a:buNone/>
            </a:pPr>
            <a:r>
              <a:rPr lang="en-US" altLang="en-US" sz="2400" dirty="0">
                <a:latin typeface="+mn-lt"/>
              </a:rPr>
              <a:t>Strong interactions are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Tx/>
              <a:buFont typeface="Wingdings" charset="2"/>
              <a:buNone/>
            </a:pPr>
            <a:r>
              <a:rPr lang="en-US" altLang="en-US" sz="2400" dirty="0">
                <a:latin typeface="+mn-lt"/>
              </a:rPr>
              <a:t>weak at short distances!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8090" y="5302941"/>
                <a:ext cx="4248150" cy="1356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Due to uncertainty principle, </a:t>
                </a:r>
                <a:br>
                  <a:rPr lang="en-US" sz="2400" dirty="0"/>
                </a:br>
                <a:r>
                  <a:rPr lang="en-US" sz="2400" dirty="0"/>
                  <a:t>large momenta = short distances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≈∆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ℏ</m:t>
                          </m:r>
                        </m:num>
                        <m:den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90" y="5302941"/>
                <a:ext cx="4248150" cy="1356910"/>
              </a:xfrm>
              <a:prstGeom prst="rect">
                <a:avLst/>
              </a:prstGeom>
              <a:blipFill rotWithShape="0">
                <a:blip r:embed="rId3"/>
                <a:stretch>
                  <a:fillRect l="-2296" t="-3604" r="-1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287080"/>
            <a:ext cx="3816350" cy="165001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774" y="3733800"/>
            <a:ext cx="1093826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895600" y="4800600"/>
            <a:ext cx="3055938" cy="584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Font typeface="Wingdings" charset="2"/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Font typeface="Wingdings" charset="2"/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Font typeface="Wingdings" charset="2"/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Font typeface="Wingdings" charset="2"/>
              <a:defRPr sz="3600">
                <a:solidFill>
                  <a:srgbClr val="000066"/>
                </a:solidFill>
                <a:latin typeface="Arial Black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2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2004 Nobel Prize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0595"/>
            <a:ext cx="7886700" cy="1325563"/>
          </a:xfrm>
        </p:spPr>
        <p:txBody>
          <a:bodyPr/>
          <a:lstStyle/>
          <a:p>
            <a:r>
              <a:rPr lang="en-US" dirty="0"/>
              <a:t>Asymptotic Freedom</a:t>
            </a:r>
          </a:p>
        </p:txBody>
      </p:sp>
    </p:spTree>
    <p:extLst>
      <p:ext uri="{BB962C8B-B14F-4D97-AF65-F5344CB8AC3E}">
        <p14:creationId xmlns:p14="http://schemas.microsoft.com/office/powerpoint/2010/main" val="186160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Asymptotic Freedom</a:t>
            </a:r>
          </a:p>
        </p:txBody>
      </p:sp>
      <p:sp>
        <p:nvSpPr>
          <p:cNvPr id="355330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610600" cy="327660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/>
              <a:t>If you are dealing with a problem, first try hard to solve it exactly. If that fails, find a small parameter and expand everything in the powers of that parameter.</a:t>
            </a:r>
            <a:r>
              <a:rPr lang="ja-JP" altLang="en-US" dirty="0">
                <a:latin typeface="Arial" charset="0"/>
              </a:rPr>
              <a:t>”</a:t>
            </a:r>
            <a:endParaRPr lang="en-US" altLang="ja-JP" dirty="0"/>
          </a:p>
          <a:p>
            <a:pPr eaLnBrk="1" hangingPunct="1">
              <a:buFont typeface="Wingdings" charset="2"/>
              <a:buNone/>
              <a:defRPr/>
            </a:pPr>
            <a:r>
              <a:rPr lang="en-US" altLang="en-US" dirty="0"/>
              <a:t>                                         L.D. Landau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altLang="en-US" dirty="0"/>
              <a:t> 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altLang="en-US" dirty="0"/>
              <a:t>   (the point is due to Landau, </a:t>
            </a:r>
            <a:br>
              <a:rPr lang="en-US" altLang="en-US" dirty="0"/>
            </a:br>
            <a:r>
              <a:rPr lang="en-US" altLang="en-US" dirty="0"/>
              <a:t>the wording is mine)</a:t>
            </a:r>
          </a:p>
        </p:txBody>
      </p:sp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228600" y="4419600"/>
            <a:ext cx="876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Tx/>
              <a:buFont typeface="Arial" charset="0"/>
              <a:buChar char="•"/>
            </a:pPr>
            <a:r>
              <a:rPr lang="en-US" altLang="en-US" sz="2400" dirty="0">
                <a:latin typeface="+mn-lt"/>
              </a:rPr>
              <a:t>In QCD the strong coupling becomes a small parameter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Tx/>
              <a:buFont typeface="Wingdings" charset="2"/>
              <a:buNone/>
            </a:pPr>
            <a:r>
              <a:rPr lang="en-US" altLang="en-US" sz="2400" dirty="0">
                <a:latin typeface="+mn-lt"/>
              </a:rPr>
              <a:t>at short distances and we can follow Landau and construct a series of approximations known as the perturbation series.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223" y="1939157"/>
            <a:ext cx="1625977" cy="21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Feynman Diagrams</a:t>
            </a:r>
          </a:p>
        </p:txBody>
      </p:sp>
      <p:sp>
        <p:nvSpPr>
          <p:cNvPr id="2304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At short distances/large momenta QCD is weakly-coupled, the coupling is the “small parameter”, and hence QCD physics can be described by Feynman diagrams:</a:t>
            </a:r>
          </a:p>
        </p:txBody>
      </p:sp>
      <p:pic>
        <p:nvPicPr>
          <p:cNvPr id="158723" name="Picture 3" descr="Feynmans-van-02-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2895600"/>
            <a:ext cx="45085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2" descr="Feyn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122613"/>
            <a:ext cx="22161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7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918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Electron-Ion Collider (EIC)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024E6-CAF2-2844-A979-9EC65125D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6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462159"/>
          </a:xfrm>
        </p:spPr>
        <p:txBody>
          <a:bodyPr>
            <a:normAutofit/>
          </a:bodyPr>
          <a:lstStyle/>
          <a:p>
            <a:r>
              <a:rPr lang="en-US" sz="2400" dirty="0"/>
              <a:t>QCD: a brief introduction</a:t>
            </a:r>
          </a:p>
          <a:p>
            <a:endParaRPr lang="en-US" sz="2400" dirty="0"/>
          </a:p>
          <a:p>
            <a:r>
              <a:rPr lang="en-US" sz="2400" dirty="0"/>
              <a:t>Electron-Ion Collider (EIC): what it will collide and why. </a:t>
            </a:r>
          </a:p>
          <a:p>
            <a:endParaRPr lang="en-US" sz="2400" dirty="0"/>
          </a:p>
          <a:p>
            <a:r>
              <a:rPr lang="en-US" sz="2400" dirty="0"/>
              <a:t>Saturation physics: the high-gluon density regime we would like to find in the nuclear wave functions. </a:t>
            </a:r>
          </a:p>
          <a:p>
            <a:endParaRPr lang="en-US" sz="2400" dirty="0"/>
          </a:p>
          <a:p>
            <a:r>
              <a:rPr lang="en-US" sz="2400" dirty="0"/>
              <a:t>Proton spin puzzle/crisis: can its resolution be at small x? </a:t>
            </a:r>
          </a:p>
          <a:p>
            <a:endParaRPr lang="en-US" sz="2400" dirty="0"/>
          </a:p>
          <a:p>
            <a:r>
              <a:rPr lang="en-US" sz="2400" dirty="0"/>
              <a:t>Conclusions: EIC will help us with both of the above topics.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Long Range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86" y="1632744"/>
            <a:ext cx="2515519" cy="3244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8" y="1632744"/>
            <a:ext cx="5399063" cy="401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5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Questions of QCD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“Cold QCD”: Confinement, chiral symmetry breaking, quantitative understanding of hadron masses, structure of the proton and nuclei.</a:t>
            </a:r>
          </a:p>
          <a:p>
            <a:endParaRPr lang="en-US" dirty="0"/>
          </a:p>
          <a:p>
            <a:r>
              <a:rPr lang="en-US" dirty="0"/>
              <a:t>“Hot QCD”: QCD under extreme conditions: finite-T (heavy ions, Early Universe), finite-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(neutron stars), high energy QCD asymptotics.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2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Questions of QCD </a:t>
            </a:r>
            <a:r>
              <a:rPr lang="en-US" b="1" dirty="0">
                <a:solidFill>
                  <a:srgbClr val="000090"/>
                </a:solidFill>
              </a:rPr>
              <a:t>at EIC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“Cold QCD”: Confinement, chiral symmetry breaking, quantitative understanding of hadron masses, </a:t>
            </a:r>
            <a:r>
              <a:rPr lang="en-US" b="1" dirty="0">
                <a:solidFill>
                  <a:srgbClr val="000090"/>
                </a:solidFill>
              </a:rPr>
              <a:t>structure of the proton and nuclei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“Hot QCD”: QCD under extreme conditions: finite-T (heavy ions, Early Universe), finite-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(neutron stars), </a:t>
            </a:r>
            <a:r>
              <a:rPr lang="en-US" b="1" dirty="0">
                <a:solidFill>
                  <a:srgbClr val="000090"/>
                </a:solidFill>
              </a:rPr>
              <a:t>high energy QCD asymptotics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81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Electron-Ion Collider (EIC) White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4206"/>
            <a:ext cx="3874293" cy="507034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EIC WP was finished in late 2012 + 2</a:t>
            </a:r>
            <a:r>
              <a:rPr lang="en-US" sz="2400" baseline="30000" dirty="0"/>
              <a:t>nd</a:t>
            </a:r>
            <a:r>
              <a:rPr lang="en-US" sz="2400" dirty="0"/>
              <a:t> edition in 2014</a:t>
            </a:r>
          </a:p>
          <a:p>
            <a:endParaRPr lang="en-US" sz="2400" dirty="0"/>
          </a:p>
          <a:p>
            <a:r>
              <a:rPr lang="en-US" sz="2400" dirty="0"/>
              <a:t>A several-year effort by a 19-member committee + 58 co-authors</a:t>
            </a:r>
          </a:p>
          <a:p>
            <a:endParaRPr lang="en-US" sz="2400" dirty="0"/>
          </a:p>
          <a:p>
            <a:r>
              <a:rPr lang="en-US" sz="2400" dirty="0"/>
              <a:t>arXiv:1212.1701 [</a:t>
            </a:r>
            <a:r>
              <a:rPr lang="en-US" sz="2400" dirty="0" err="1"/>
              <a:t>nucl</a:t>
            </a:r>
            <a:r>
              <a:rPr lang="en-US" sz="2400" dirty="0"/>
              <a:t>-ex]</a:t>
            </a:r>
          </a:p>
          <a:p>
            <a:endParaRPr lang="en-US" sz="2400" dirty="0"/>
          </a:p>
          <a:p>
            <a:r>
              <a:rPr lang="en-US" sz="2400" dirty="0"/>
              <a:t>EIC was approved by DOE in January 2020 and will be built at Brookhaven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Screen Shot 2013-09-12 at 3.3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3" y="1300695"/>
            <a:ext cx="4178392" cy="54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69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Deep Inelastic Scattering</a:t>
            </a:r>
          </a:p>
        </p:txBody>
      </p:sp>
      <p:sp>
        <p:nvSpPr>
          <p:cNvPr id="4689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13941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cs typeface="Times New Roman"/>
              </a:rPr>
              <a:t>One can prove the structure of a proton by shooting electrons at it at high energies: this is called Deep Inelastic Scattering (DIS).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56" y="2335692"/>
            <a:ext cx="4337888" cy="3253415"/>
          </a:xfrm>
          <a:prstGeom prst="rect">
            <a:avLst/>
          </a:prstGeom>
        </p:spPr>
      </p:pic>
      <p:sp>
        <p:nvSpPr>
          <p:cNvPr id="469000" name="Line 8"/>
          <p:cNvSpPr>
            <a:spLocks noChangeShapeType="1"/>
          </p:cNvSpPr>
          <p:nvPr/>
        </p:nvSpPr>
        <p:spPr bwMode="auto">
          <a:xfrm>
            <a:off x="2646096" y="3177838"/>
            <a:ext cx="2971800" cy="1394161"/>
          </a:xfrm>
          <a:prstGeom prst="line">
            <a:avLst/>
          </a:prstGeom>
          <a:noFill/>
          <a:ln w="5715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Char char="q"/>
            </a:pPr>
            <a:endParaRPr lang="en-US" sz="3200">
              <a:solidFill>
                <a:srgbClr val="00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469001" name="Line 9"/>
          <p:cNvSpPr>
            <a:spLocks noChangeShapeType="1"/>
          </p:cNvSpPr>
          <p:nvPr/>
        </p:nvSpPr>
        <p:spPr bwMode="auto">
          <a:xfrm flipV="1">
            <a:off x="5753100" y="3352799"/>
            <a:ext cx="2819400" cy="1219200"/>
          </a:xfrm>
          <a:prstGeom prst="line">
            <a:avLst/>
          </a:prstGeom>
          <a:noFill/>
          <a:ln w="5715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Char char="q"/>
            </a:pPr>
            <a:endParaRPr lang="en-US" sz="3200">
              <a:solidFill>
                <a:srgbClr val="00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8825" y="2621813"/>
            <a:ext cx="49206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lang="en-US" sz="3600" baseline="300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-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1" y="4322461"/>
            <a:ext cx="3885416" cy="2278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1449" y="5092262"/>
            <a:ext cx="82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3693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9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000" grpId="0" animBg="1"/>
      <p:bldP spid="469001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73" name="Picture 13" descr="gold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828800"/>
            <a:ext cx="5867400" cy="44005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24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Deep Inelastic Scattering</a:t>
            </a:r>
          </a:p>
        </p:txBody>
      </p:sp>
      <p:sp>
        <p:nvSpPr>
          <p:cNvPr id="424965" name="Text Box 5"/>
          <p:cNvSpPr txBox="1">
            <a:spLocks noChangeArrowheads="1"/>
          </p:cNvSpPr>
          <p:nvPr/>
        </p:nvSpPr>
        <p:spPr bwMode="auto">
          <a:xfrm>
            <a:off x="4191000" y="3856038"/>
            <a:ext cx="622300" cy="3968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</a:rPr>
              <a:t>e </a:t>
            </a: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</a:t>
            </a:r>
          </a:p>
        </p:txBody>
      </p:sp>
      <p:grpSp>
        <p:nvGrpSpPr>
          <p:cNvPr id="424966" name="Group 6"/>
          <p:cNvGrpSpPr>
            <a:grpSpLocks/>
          </p:cNvGrpSpPr>
          <p:nvPr/>
        </p:nvGrpSpPr>
        <p:grpSpPr bwMode="auto">
          <a:xfrm>
            <a:off x="7315200" y="3810000"/>
            <a:ext cx="706438" cy="396875"/>
            <a:chOff x="4032" y="2448"/>
            <a:chExt cx="445" cy="250"/>
          </a:xfrm>
        </p:grpSpPr>
        <p:sp>
          <p:nvSpPr>
            <p:cNvPr id="424967" name="Text Box 7"/>
            <p:cNvSpPr txBox="1">
              <a:spLocks noChangeArrowheads="1"/>
            </p:cNvSpPr>
            <p:nvPr/>
          </p:nvSpPr>
          <p:spPr bwMode="auto">
            <a:xfrm rot="10800000">
              <a:off x="4032" y="2448"/>
              <a:ext cx="259" cy="25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Wingdings" charset="0"/>
                </a:rPr>
                <a:t></a:t>
              </a:r>
              <a:endParaRPr lang="en-US" u="sng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endParaRPr>
            </a:p>
          </p:txBody>
        </p:sp>
        <p:sp>
          <p:nvSpPr>
            <p:cNvPr id="424968" name="Text Box 8"/>
            <p:cNvSpPr txBox="1">
              <a:spLocks noChangeArrowheads="1"/>
            </p:cNvSpPr>
            <p:nvPr/>
          </p:nvSpPr>
          <p:spPr bwMode="auto">
            <a:xfrm>
              <a:off x="4272" y="2448"/>
              <a:ext cx="205" cy="25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p</a:t>
              </a:r>
            </a:p>
          </p:txBody>
        </p:sp>
      </p:grpSp>
      <p:grpSp>
        <p:nvGrpSpPr>
          <p:cNvPr id="424969" name="Group 9"/>
          <p:cNvGrpSpPr>
            <a:grpSpLocks/>
          </p:cNvGrpSpPr>
          <p:nvPr/>
        </p:nvGrpSpPr>
        <p:grpSpPr bwMode="auto">
          <a:xfrm rot="1719951">
            <a:off x="4724400" y="3048000"/>
            <a:ext cx="709613" cy="412750"/>
            <a:chOff x="2591" y="2053"/>
            <a:chExt cx="447" cy="270"/>
          </a:xfrm>
        </p:grpSpPr>
        <p:sp>
          <p:nvSpPr>
            <p:cNvPr id="424970" name="Text Box 10"/>
            <p:cNvSpPr txBox="1">
              <a:spLocks noChangeArrowheads="1"/>
            </p:cNvSpPr>
            <p:nvPr/>
          </p:nvSpPr>
          <p:spPr bwMode="auto">
            <a:xfrm rot="10800000">
              <a:off x="2591" y="2053"/>
              <a:ext cx="259" cy="26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  <a:latin typeface="Arial" charset="0"/>
                  <a:ea typeface="ＭＳ Ｐゴシック" charset="0"/>
                  <a:sym typeface="Wingdings" charset="0"/>
                </a:rPr>
                <a:t></a:t>
              </a:r>
            </a:p>
          </p:txBody>
        </p:sp>
        <p:sp>
          <p:nvSpPr>
            <p:cNvPr id="424971" name="Text Box 11"/>
            <p:cNvSpPr txBox="1">
              <a:spLocks noChangeArrowheads="1"/>
            </p:cNvSpPr>
            <p:nvPr/>
          </p:nvSpPr>
          <p:spPr bwMode="auto">
            <a:xfrm>
              <a:off x="2833" y="2063"/>
              <a:ext cx="205" cy="26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  <a:latin typeface="Arial" charset="0"/>
                  <a:ea typeface="ＭＳ Ｐゴシック" charset="0"/>
                  <a:sym typeface="Wingdings" charset="0"/>
                </a:rPr>
                <a:t>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4149" y="1371600"/>
            <a:ext cx="23693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 is a typical </a:t>
            </a:r>
          </a:p>
          <a:p>
            <a:r>
              <a:rPr lang="en-US" sz="2400" dirty="0"/>
              <a:t>deep inelastic </a:t>
            </a:r>
          </a:p>
          <a:p>
            <a:r>
              <a:rPr lang="en-US" sz="2400" dirty="0"/>
              <a:t>positron-proton </a:t>
            </a:r>
          </a:p>
          <a:p>
            <a:r>
              <a:rPr lang="en-US" sz="2400" dirty="0"/>
              <a:t>scattering </a:t>
            </a:r>
          </a:p>
          <a:p>
            <a:r>
              <a:rPr lang="en-US" sz="2400" dirty="0"/>
              <a:t>event. </a:t>
            </a:r>
          </a:p>
          <a:p>
            <a:endParaRPr lang="en-US" sz="2400" dirty="0"/>
          </a:p>
          <a:p>
            <a:r>
              <a:rPr lang="en-US" sz="2400" dirty="0"/>
              <a:t>ZEUS </a:t>
            </a:r>
          </a:p>
          <a:p>
            <a:r>
              <a:rPr lang="en-US" sz="2400" dirty="0"/>
              <a:t>experiment at</a:t>
            </a:r>
          </a:p>
          <a:p>
            <a:r>
              <a:rPr lang="en-US" sz="2400" dirty="0"/>
              <a:t>HERA collider,</a:t>
            </a:r>
          </a:p>
          <a:p>
            <a:r>
              <a:rPr lang="en-US" sz="2400" dirty="0"/>
              <a:t>DESY lab in </a:t>
            </a:r>
          </a:p>
          <a:p>
            <a:r>
              <a:rPr lang="en-US" sz="2400" dirty="0"/>
              <a:t>Hamburg, </a:t>
            </a:r>
          </a:p>
          <a:p>
            <a:r>
              <a:rPr lang="en-US" sz="2400" dirty="0"/>
              <a:t>Germany.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0337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15" name="Text Box 23"/>
          <p:cNvSpPr txBox="1">
            <a:spLocks noChangeArrowheads="1"/>
          </p:cNvSpPr>
          <p:nvPr/>
        </p:nvSpPr>
        <p:spPr bwMode="auto">
          <a:xfrm>
            <a:off x="457200" y="4267200"/>
            <a:ext cx="69301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charset="0"/>
              <a:buChar char="Ø"/>
            </a:pP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Photon carries 4-momentum       , its </a:t>
            </a:r>
            <a:r>
              <a:rPr lang="en-US" sz="2400" dirty="0" err="1">
                <a:solidFill>
                  <a:srgbClr val="5F5F5F"/>
                </a:solidFill>
                <a:latin typeface="Arial" charset="0"/>
                <a:ea typeface="ＭＳ Ｐゴシック" charset="0"/>
              </a:rPr>
              <a:t>virtuality</a:t>
            </a:r>
            <a:r>
              <a:rPr lang="en-US" sz="24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 is   </a:t>
            </a:r>
          </a:p>
        </p:txBody>
      </p:sp>
      <p:graphicFrame>
        <p:nvGraphicFramePr>
          <p:cNvPr id="264216" name="Object 24"/>
          <p:cNvGraphicFramePr>
            <a:graphicFrameLocks noChangeAspect="1"/>
          </p:cNvGraphicFramePr>
          <p:nvPr/>
        </p:nvGraphicFramePr>
        <p:xfrm>
          <a:off x="4743451" y="4267201"/>
          <a:ext cx="395740" cy="527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10" name="Equation" r:id="rId3" imgW="177480" imgH="241200" progId="Equation.3">
                  <p:embed/>
                </p:oleObj>
              </mc:Choice>
              <mc:Fallback>
                <p:oleObj name="Equation" r:id="rId3" imgW="177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1" y="4267201"/>
                        <a:ext cx="395740" cy="5276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213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8"/>
          </a:xfrm>
        </p:spPr>
        <p:txBody>
          <a:bodyPr/>
          <a:lstStyle/>
          <a:p>
            <a:r>
              <a:rPr lang="en-US" dirty="0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Kinematics of DIS</a:t>
            </a:r>
          </a:p>
        </p:txBody>
      </p:sp>
      <p:sp>
        <p:nvSpPr>
          <p:cNvPr id="264220" name="Text Box 28"/>
          <p:cNvSpPr txBox="1">
            <a:spLocks noChangeArrowheads="1"/>
          </p:cNvSpPr>
          <p:nvPr/>
        </p:nvSpPr>
        <p:spPr bwMode="auto">
          <a:xfrm>
            <a:off x="492125" y="5486400"/>
            <a:ext cx="83470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charset="0"/>
              <a:buChar char="Ø"/>
            </a:pP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Photon hits a quark in the proton carrying momentum        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with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24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 being the proton</a:t>
            </a:r>
            <a:r>
              <a:rPr lang="ja-JP" altLang="en-US" sz="2400" dirty="0">
                <a:solidFill>
                  <a:srgbClr val="5F5F5F"/>
                </a:solidFill>
                <a:latin typeface="Arial"/>
                <a:ea typeface="ＭＳ Ｐゴシック" charset="0"/>
              </a:rPr>
              <a:t>’</a:t>
            </a:r>
            <a:r>
              <a:rPr lang="en-US" sz="24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s momentum. Parameter         is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the </a:t>
            </a:r>
            <a:r>
              <a:rPr lang="en-US" sz="2400" dirty="0" err="1">
                <a:solidFill>
                  <a:srgbClr val="993300"/>
                </a:solidFill>
                <a:latin typeface="Arial" charset="0"/>
                <a:ea typeface="ＭＳ Ｐゴシック" charset="0"/>
              </a:rPr>
              <a:t>Bjorken</a:t>
            </a:r>
            <a:r>
              <a:rPr lang="en-US" sz="24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 x </a:t>
            </a:r>
            <a:r>
              <a:rPr lang="en-US" sz="24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variable.</a:t>
            </a:r>
          </a:p>
        </p:txBody>
      </p:sp>
      <p:graphicFrame>
        <p:nvGraphicFramePr>
          <p:cNvPr id="264221" name="Object 29"/>
          <p:cNvGraphicFramePr>
            <a:graphicFrameLocks noChangeAspect="1"/>
          </p:cNvGraphicFramePr>
          <p:nvPr/>
        </p:nvGraphicFramePr>
        <p:xfrm>
          <a:off x="8153400" y="5486400"/>
          <a:ext cx="685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11" name="Equation" r:id="rId5" imgW="317160" imgH="241200" progId="Equation.3">
                  <p:embed/>
                </p:oleObj>
              </mc:Choice>
              <mc:Fallback>
                <p:oleObj name="Equation" r:id="rId5" imgW="317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5486400"/>
                        <a:ext cx="685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4228" name="Picture 36" descr="d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066800"/>
            <a:ext cx="7924800" cy="31400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52" y="4794855"/>
            <a:ext cx="2463800" cy="546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766" y="6071741"/>
            <a:ext cx="530679" cy="26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15" grpId="0"/>
      <p:bldP spid="2642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9272"/>
            <a:ext cx="6248400" cy="865188"/>
          </a:xfrm>
        </p:spPr>
        <p:txBody>
          <a:bodyPr/>
          <a:lstStyle/>
          <a:p>
            <a:r>
              <a:rPr lang="en-US" dirty="0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Physical Meaning of Q</a:t>
            </a:r>
          </a:p>
        </p:txBody>
      </p:sp>
      <p:pic>
        <p:nvPicPr>
          <p:cNvPr id="307213" name="Picture 13" descr="pro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4114800" cy="3443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07221" name="Group 21"/>
          <p:cNvGrpSpPr>
            <a:grpSpLocks/>
          </p:cNvGrpSpPr>
          <p:nvPr/>
        </p:nvGrpSpPr>
        <p:grpSpPr bwMode="auto">
          <a:xfrm>
            <a:off x="152400" y="1219200"/>
            <a:ext cx="4508500" cy="1317625"/>
            <a:chOff x="96" y="768"/>
            <a:chExt cx="2840" cy="830"/>
          </a:xfrm>
        </p:grpSpPr>
        <p:sp>
          <p:nvSpPr>
            <p:cNvPr id="307214" name="Text Box 14"/>
            <p:cNvSpPr txBox="1">
              <a:spLocks noChangeArrowheads="1"/>
            </p:cNvSpPr>
            <p:nvPr/>
          </p:nvSpPr>
          <p:spPr bwMode="auto">
            <a:xfrm>
              <a:off x="96" y="768"/>
              <a:ext cx="284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rPr>
                <a:t>Uncertainty principle teaches us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rPr>
                <a:t>that</a:t>
              </a:r>
              <a:r>
                <a:rPr lang="en-US" sz="2000">
                  <a:solidFill>
                    <a:srgbClr val="000066"/>
                  </a:solidFill>
                  <a:latin typeface="Arial" charset="0"/>
                  <a:ea typeface="ＭＳ Ｐゴシック" charset="0"/>
                </a:rPr>
                <a:t> </a:t>
              </a:r>
            </a:p>
          </p:txBody>
        </p:sp>
        <p:graphicFrame>
          <p:nvGraphicFramePr>
            <p:cNvPr id="307215" name="Object 15"/>
            <p:cNvGraphicFramePr>
              <a:graphicFrameLocks noChangeAspect="1"/>
            </p:cNvGraphicFramePr>
            <p:nvPr/>
          </p:nvGraphicFramePr>
          <p:xfrm>
            <a:off x="720" y="1152"/>
            <a:ext cx="1440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9" name="Equation" r:id="rId4" imgW="596880" imgH="203040" progId="Equation.3">
                    <p:embed/>
                  </p:oleObj>
                </mc:Choice>
                <mc:Fallback>
                  <p:oleObj name="Equation" r:id="rId4" imgW="5968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152"/>
                          <a:ext cx="1440" cy="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217" name="Text Box 17"/>
          <p:cNvSpPr txBox="1">
            <a:spLocks noChangeArrowheads="1"/>
          </p:cNvSpPr>
          <p:nvPr/>
        </p:nvSpPr>
        <p:spPr bwMode="auto">
          <a:xfrm>
            <a:off x="228600" y="2667000"/>
            <a:ext cx="41671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which means that the photon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probes the proton at the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distances of the order (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  <a:cs typeface="Arial" charset="0"/>
              </a:rPr>
              <a:t>ħ=1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) </a:t>
            </a:r>
            <a:endParaRPr lang="en-US" sz="200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307218" name="Object 18"/>
          <p:cNvGraphicFramePr>
            <a:graphicFrameLocks noChangeAspect="1"/>
          </p:cNvGraphicFramePr>
          <p:nvPr/>
        </p:nvGraphicFramePr>
        <p:xfrm>
          <a:off x="1447800" y="3886200"/>
          <a:ext cx="17526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0" name="Equation" r:id="rId6" imgW="482400" imgH="419040" progId="Equation.3">
                  <p:embed/>
                </p:oleObj>
              </mc:Choice>
              <mc:Fallback>
                <p:oleObj name="Equation" r:id="rId6" imgW="482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886200"/>
                        <a:ext cx="1752600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0" name="Text Box 20"/>
          <p:cNvSpPr txBox="1">
            <a:spLocks noChangeArrowheads="1"/>
          </p:cNvSpPr>
          <p:nvPr/>
        </p:nvSpPr>
        <p:spPr bwMode="auto">
          <a:xfrm>
            <a:off x="732547" y="5486400"/>
            <a:ext cx="7678905" cy="523220"/>
          </a:xfrm>
          <a:prstGeom prst="rect">
            <a:avLst/>
          </a:prstGeom>
          <a:solidFill>
            <a:srgbClr val="FFCC00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Large Momentum Q  = </a:t>
            </a:r>
            <a:r>
              <a:rPr lang="en-US" sz="2800" dirty="0">
                <a:solidFill>
                  <a:srgbClr val="993300"/>
                </a:solidFill>
                <a:latin typeface="Arial" charset="0"/>
                <a:ea typeface="ＭＳ Ｐゴシック" charset="0"/>
                <a:sym typeface="Mathematica1Mono" charset="0"/>
              </a:rPr>
              <a:t>Short Distances Probed</a:t>
            </a:r>
          </a:p>
        </p:txBody>
      </p:sp>
      <p:graphicFrame>
        <p:nvGraphicFramePr>
          <p:cNvPr id="307234" name="Object 34"/>
          <p:cNvGraphicFramePr>
            <a:graphicFrameLocks noChangeAspect="1"/>
          </p:cNvGraphicFramePr>
          <p:nvPr/>
        </p:nvGraphicFramePr>
        <p:xfrm>
          <a:off x="7215188" y="4267200"/>
          <a:ext cx="134143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" name="Equation" r:id="rId8" imgW="482400" imgH="419040" progId="Equation.3">
                  <p:embed/>
                </p:oleObj>
              </mc:Choice>
              <mc:Fallback>
                <p:oleObj name="Equation" r:id="rId8" imgW="482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188" y="4267200"/>
                        <a:ext cx="1341437" cy="762000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073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0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7" grpId="0"/>
      <p:bldP spid="3072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8"/>
          </a:xfrm>
        </p:spPr>
        <p:txBody>
          <a:bodyPr/>
          <a:lstStyle/>
          <a:p>
            <a:r>
              <a:rPr lang="en-US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Physical Meaning of Bjorken x</a:t>
            </a:r>
          </a:p>
        </p:txBody>
      </p:sp>
      <p:sp>
        <p:nvSpPr>
          <p:cNvPr id="310282" name="Text Box 10"/>
          <p:cNvSpPr txBox="1">
            <a:spLocks noChangeArrowheads="1"/>
          </p:cNvSpPr>
          <p:nvPr/>
        </p:nvSpPr>
        <p:spPr bwMode="auto">
          <a:xfrm>
            <a:off x="2722418" y="5629067"/>
            <a:ext cx="5791200" cy="641350"/>
          </a:xfrm>
          <a:prstGeom prst="rect">
            <a:avLst/>
          </a:prstGeom>
          <a:solidFill>
            <a:srgbClr val="FFCC00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High Energy   </a:t>
            </a:r>
            <a:r>
              <a:rPr lang="en-US" sz="3600" dirty="0">
                <a:solidFill>
                  <a:srgbClr val="993300"/>
                </a:solidFill>
                <a:latin typeface="Arial" charset="0"/>
                <a:ea typeface="ＭＳ Ｐゴシック" charset="0"/>
                <a:sym typeface="Mathematica1Mono" charset="0"/>
              </a:rPr>
              <a:t>=  Small x</a:t>
            </a:r>
          </a:p>
        </p:txBody>
      </p:sp>
      <p:sp>
        <p:nvSpPr>
          <p:cNvPr id="310292" name="Text Box 20"/>
          <p:cNvSpPr txBox="1">
            <a:spLocks noChangeArrowheads="1"/>
          </p:cNvSpPr>
          <p:nvPr/>
        </p:nvSpPr>
        <p:spPr bwMode="auto">
          <a:xfrm>
            <a:off x="2382982" y="3737956"/>
            <a:ext cx="41232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5F5F5F"/>
                </a:solidFill>
                <a:ea typeface="ＭＳ Ｐゴシック" charset="0"/>
              </a:rPr>
              <a:t>Then the </a:t>
            </a:r>
            <a:r>
              <a:rPr lang="en-US" sz="2400" dirty="0">
                <a:solidFill>
                  <a:srgbClr val="5F5F5F"/>
                </a:solidFill>
                <a:ea typeface="ＭＳ Ｐゴシック" charset="0"/>
              </a:rPr>
              <a:t>energy of the collision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4390385"/>
            <a:ext cx="2438124" cy="100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6113" y="4093551"/>
            <a:ext cx="3170236" cy="178081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27" y="1351334"/>
            <a:ext cx="2653009" cy="303905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24190" y="144465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190" y="1444657"/>
                <a:ext cx="368626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213574" y="2760057"/>
                <a:ext cx="74879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𝐵𝑗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574" y="2760057"/>
                <a:ext cx="748795" cy="391646"/>
              </a:xfrm>
              <a:prstGeom prst="rect">
                <a:avLst/>
              </a:prstGeom>
              <a:blipFill rotWithShape="0">
                <a:blip r:embed="rId6"/>
                <a:stretch>
                  <a:fillRect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070626" y="1959901"/>
            <a:ext cx="82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proton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35636" y="3600888"/>
            <a:ext cx="779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  <a:p>
            <a:r>
              <a:rPr lang="en-US" dirty="0"/>
              <a:t>at rest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00" y="1167658"/>
                <a:ext cx="4408899" cy="1499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 quarks and gluons that interact with</a:t>
                </a:r>
                <a:br>
                  <a:rPr lang="en-US" dirty="0"/>
                </a:br>
                <a:r>
                  <a:rPr lang="en-US" dirty="0"/>
                  <a:t>the target have their typical momenta on the</a:t>
                </a:r>
                <a:br>
                  <a:rPr lang="en-US" dirty="0"/>
                </a:br>
                <a:r>
                  <a:rPr lang="en-US" dirty="0"/>
                  <a:t>order of the typical momentum in the target,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                      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𝐵𝑗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</a:rPr>
                      <m:t> 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𝑞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67658"/>
                <a:ext cx="4408899" cy="1499641"/>
              </a:xfrm>
              <a:prstGeom prst="rect">
                <a:avLst/>
              </a:prstGeom>
              <a:blipFill rotWithShape="0">
                <a:blip r:embed="rId7"/>
                <a:stretch>
                  <a:fillRect l="-1107" t="-2439" r="-553" b="-2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22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82" grpId="0" animBg="1"/>
      <p:bldP spid="3102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91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Physics of High Parton Densities </a:t>
            </a:r>
            <a:br>
              <a:rPr lang="en-US" dirty="0"/>
            </a:br>
            <a:r>
              <a:rPr lang="en-US" dirty="0"/>
              <a:t>and Gluon Saturation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024E6-CAF2-2844-A979-9EC65125D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0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918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QCD: a brief introduction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024E6-CAF2-2844-A979-9EC65125D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05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Gluons at Small-x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91" y="1080655"/>
            <a:ext cx="8229600" cy="5275695"/>
          </a:xfrm>
        </p:spPr>
        <p:txBody>
          <a:bodyPr>
            <a:normAutofit/>
          </a:bodyPr>
          <a:lstStyle/>
          <a:p>
            <a:r>
              <a:rPr lang="en-US" sz="2000" dirty="0"/>
              <a:t>There is a large number of small-x gluons (and quarks) in a proton: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G(x, Q</a:t>
            </a:r>
            <a:r>
              <a:rPr lang="en-US" sz="2000" baseline="30000" dirty="0"/>
              <a:t>2</a:t>
            </a:r>
            <a:r>
              <a:rPr lang="en-US" sz="2000" dirty="0"/>
              <a:t>) , q(x, Q</a:t>
            </a:r>
            <a:r>
              <a:rPr lang="en-US" sz="2000" baseline="30000" dirty="0"/>
              <a:t>2</a:t>
            </a:r>
            <a:r>
              <a:rPr lang="en-US" sz="2000" dirty="0"/>
              <a:t>) = gluon and quark number densities (q=</a:t>
            </a:r>
            <a:r>
              <a:rPr lang="en-US" sz="2000" dirty="0" err="1"/>
              <a:t>u,d</a:t>
            </a:r>
            <a:r>
              <a:rPr lang="en-US" sz="2000" dirty="0"/>
              <a:t>, or S for sea).</a:t>
            </a:r>
          </a:p>
        </p:txBody>
      </p:sp>
      <p:pic>
        <p:nvPicPr>
          <p:cNvPr id="5" name="Picture 4" descr="3_3-replace-he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84" y="1584162"/>
            <a:ext cx="4327316" cy="40224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02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138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Gluons and Quarks in the Proton</a:t>
            </a:r>
          </a:p>
        </p:txBody>
      </p:sp>
      <p:sp>
        <p:nvSpPr>
          <p:cNvPr id="315405" name="Text Box 13"/>
          <p:cNvSpPr txBox="1">
            <a:spLocks noChangeArrowheads="1"/>
          </p:cNvSpPr>
          <p:nvPr/>
        </p:nvSpPr>
        <p:spPr bwMode="auto">
          <a:xfrm>
            <a:off x="609600" y="1143000"/>
            <a:ext cx="73216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Font typeface="Wingdings" charset="0"/>
              <a:buChar char="ð"/>
            </a:pPr>
            <a:r>
              <a:rPr lang="en-US" sz="24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solidFill>
                  <a:srgbClr val="993300"/>
                </a:solidFill>
                <a:ea typeface="ＭＳ Ｐゴシック" charset="0"/>
              </a:rPr>
              <a:t>There is a huge number of quarks, anti-quarks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Font typeface="Wingdings" charset="0"/>
              <a:buNone/>
            </a:pPr>
            <a:r>
              <a:rPr lang="en-US" sz="2800" dirty="0">
                <a:solidFill>
                  <a:srgbClr val="993300"/>
                </a:solidFill>
                <a:ea typeface="ＭＳ Ｐゴシック" charset="0"/>
              </a:rPr>
              <a:t>and gluons at small-x !</a:t>
            </a:r>
          </a:p>
        </p:txBody>
      </p:sp>
      <p:sp>
        <p:nvSpPr>
          <p:cNvPr id="315406" name="Text Box 14"/>
          <p:cNvSpPr txBox="1">
            <a:spLocks noChangeArrowheads="1"/>
          </p:cNvSpPr>
          <p:nvPr/>
        </p:nvSpPr>
        <p:spPr bwMode="auto">
          <a:xfrm>
            <a:off x="609600" y="2235200"/>
            <a:ext cx="5257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Font typeface="Wingdings" charset="0"/>
              <a:buChar char="ð"/>
            </a:pPr>
            <a:r>
              <a:rPr lang="en-US" sz="24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solidFill>
                  <a:srgbClr val="000066"/>
                </a:solidFill>
                <a:ea typeface="ＭＳ Ｐゴシック" charset="0"/>
              </a:rPr>
              <a:t>How do we reconcile this result with the picture of the proton made up of three valence quarks?</a:t>
            </a:r>
            <a:r>
              <a:rPr lang="en-US" sz="2800" dirty="0">
                <a:solidFill>
                  <a:srgbClr val="993300"/>
                </a:solidFill>
                <a:ea typeface="ＭＳ Ｐゴシック" charset="0"/>
              </a:rPr>
              <a:t> </a:t>
            </a:r>
          </a:p>
        </p:txBody>
      </p:sp>
      <p:grpSp>
        <p:nvGrpSpPr>
          <p:cNvPr id="315413" name="Group 21"/>
          <p:cNvGrpSpPr>
            <a:grpSpLocks/>
          </p:cNvGrpSpPr>
          <p:nvPr/>
        </p:nvGrpSpPr>
        <p:grpSpPr bwMode="auto">
          <a:xfrm>
            <a:off x="609600" y="4038600"/>
            <a:ext cx="8229600" cy="2603500"/>
            <a:chOff x="384" y="2544"/>
            <a:chExt cx="5184" cy="1640"/>
          </a:xfrm>
        </p:grpSpPr>
        <p:sp>
          <p:nvSpPr>
            <p:cNvPr id="315410" name="Text Box 18"/>
            <p:cNvSpPr txBox="1">
              <a:spLocks noChangeArrowheads="1"/>
            </p:cNvSpPr>
            <p:nvPr/>
          </p:nvSpPr>
          <p:spPr bwMode="auto">
            <a:xfrm>
              <a:off x="384" y="2544"/>
              <a:ext cx="2880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6600"/>
                </a:buClr>
                <a:buFont typeface="Wingdings" charset="0"/>
                <a:buChar char="ð"/>
              </a:pPr>
              <a:r>
                <a:rPr lang="en-US" sz="2400" dirty="0">
                  <a:solidFill>
                    <a:srgbClr val="993300"/>
                  </a:solidFill>
                  <a:latin typeface="Arial" charset="0"/>
                  <a:ea typeface="ＭＳ Ｐゴシック" charset="0"/>
                </a:rPr>
                <a:t> </a:t>
              </a:r>
              <a:r>
                <a:rPr lang="en-US" sz="2800" dirty="0">
                  <a:solidFill>
                    <a:srgbClr val="000066"/>
                  </a:solidFill>
                  <a:ea typeface="ＭＳ Ｐゴシック" charset="0"/>
                </a:rPr>
                <a:t>Qualitatively we understand that these extra quarks and gluons are emitted by the original three valence quarks in the proton. </a:t>
              </a:r>
              <a:endParaRPr lang="en-US" sz="3200" dirty="0">
                <a:solidFill>
                  <a:srgbClr val="000066"/>
                </a:solidFill>
                <a:ea typeface="ＭＳ Ｐゴシック" charset="0"/>
              </a:endParaRPr>
            </a:p>
          </p:txBody>
        </p:sp>
        <p:pic>
          <p:nvPicPr>
            <p:cNvPr id="315411" name="Picture 19" descr="se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928"/>
              <a:ext cx="2160" cy="12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09" y="1792780"/>
            <a:ext cx="3121891" cy="23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65188"/>
          </a:xfrm>
        </p:spPr>
        <p:txBody>
          <a:bodyPr/>
          <a:lstStyle/>
          <a:p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BFKL Equation</a:t>
            </a:r>
          </a:p>
        </p:txBody>
      </p:sp>
      <p:grpSp>
        <p:nvGrpSpPr>
          <p:cNvPr id="214019" name="Group 3"/>
          <p:cNvGrpSpPr>
            <a:grpSpLocks/>
          </p:cNvGrpSpPr>
          <p:nvPr/>
        </p:nvGrpSpPr>
        <p:grpSpPr bwMode="auto">
          <a:xfrm>
            <a:off x="762000" y="4953000"/>
            <a:ext cx="6935788" cy="1397000"/>
            <a:chOff x="480" y="3120"/>
            <a:chExt cx="4369" cy="880"/>
          </a:xfrm>
        </p:grpSpPr>
        <p:sp>
          <p:nvSpPr>
            <p:cNvPr id="214020" name="Text Box 4"/>
            <p:cNvSpPr txBox="1">
              <a:spLocks noChangeArrowheads="1"/>
            </p:cNvSpPr>
            <p:nvPr/>
          </p:nvSpPr>
          <p:spPr bwMode="auto">
            <a:xfrm>
              <a:off x="480" y="3120"/>
              <a:ext cx="36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2000" dirty="0">
                  <a:solidFill>
                    <a:prstClr val="black"/>
                  </a:solidFill>
                </a:rPr>
                <a:t>The BFKL equation for the number of gluons N reads:</a:t>
              </a:r>
            </a:p>
          </p:txBody>
        </p:sp>
        <p:graphicFrame>
          <p:nvGraphicFramePr>
            <p:cNvPr id="214021" name="Object 5"/>
            <p:cNvGraphicFramePr>
              <a:graphicFrameLocks noChangeAspect="1"/>
            </p:cNvGraphicFramePr>
            <p:nvPr/>
          </p:nvGraphicFramePr>
          <p:xfrm>
            <a:off x="1102" y="3456"/>
            <a:ext cx="3747" cy="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51" name="Equation" r:id="rId3" imgW="2552400" imgH="419040" progId="Equation.3">
                    <p:embed/>
                  </p:oleObj>
                </mc:Choice>
                <mc:Fallback>
                  <p:oleObj name="Equation" r:id="rId3" imgW="255240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alphaModFix amt="69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2" y="3456"/>
                          <a:ext cx="3747" cy="544"/>
                        </a:xfrm>
                        <a:prstGeom prst="rect">
                          <a:avLst/>
                        </a:prstGeom>
                        <a:solidFill>
                          <a:srgbClr val="33CCCC">
                            <a:alpha val="69000"/>
                          </a:srgbClr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2438400" y="914400"/>
            <a:ext cx="3851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000" dirty="0" err="1">
                <a:solidFill>
                  <a:srgbClr val="5F5F5F"/>
                </a:solidFill>
              </a:rPr>
              <a:t>Balitsky</a:t>
            </a:r>
            <a:r>
              <a:rPr lang="en-US" sz="2000" dirty="0">
                <a:solidFill>
                  <a:srgbClr val="5F5F5F"/>
                </a:solidFill>
              </a:rPr>
              <a:t>, </a:t>
            </a:r>
            <a:r>
              <a:rPr lang="en-US" sz="2000" dirty="0" err="1">
                <a:solidFill>
                  <a:srgbClr val="5F5F5F"/>
                </a:solidFill>
              </a:rPr>
              <a:t>Fadin</a:t>
            </a:r>
            <a:r>
              <a:rPr lang="en-US" sz="2000" dirty="0">
                <a:solidFill>
                  <a:srgbClr val="5F5F5F"/>
                </a:solidFill>
              </a:rPr>
              <a:t>, </a:t>
            </a:r>
            <a:r>
              <a:rPr lang="en-US" sz="2000" dirty="0" err="1">
                <a:solidFill>
                  <a:srgbClr val="5F5F5F"/>
                </a:solidFill>
              </a:rPr>
              <a:t>Kuraev</a:t>
            </a:r>
            <a:r>
              <a:rPr lang="en-US" sz="2000" dirty="0">
                <a:solidFill>
                  <a:srgbClr val="5F5F5F"/>
                </a:solidFill>
              </a:rPr>
              <a:t>, </a:t>
            </a:r>
            <a:r>
              <a:rPr lang="en-US" sz="2000" dirty="0" err="1">
                <a:solidFill>
                  <a:srgbClr val="5F5F5F"/>
                </a:solidFill>
              </a:rPr>
              <a:t>Lipatov</a:t>
            </a:r>
            <a:r>
              <a:rPr lang="en-US" sz="2000" dirty="0">
                <a:solidFill>
                  <a:srgbClr val="5F5F5F"/>
                </a:solidFill>
              </a:rPr>
              <a:t>  </a:t>
            </a:r>
            <a:r>
              <a:rPr lang="ja-JP" altLang="en-US" sz="2000" dirty="0">
                <a:solidFill>
                  <a:srgbClr val="5F5F5F"/>
                </a:solidFill>
                <a:ea typeface="ＭＳ Ｐゴシック"/>
              </a:rPr>
              <a:t>‘</a:t>
            </a:r>
            <a:r>
              <a:rPr lang="en-US" sz="2000" dirty="0">
                <a:solidFill>
                  <a:srgbClr val="5F5F5F"/>
                </a:solidFill>
              </a:rPr>
              <a:t>78</a:t>
            </a:r>
          </a:p>
        </p:txBody>
      </p:sp>
      <p:pic>
        <p:nvPicPr>
          <p:cNvPr id="214023" name="Picture 7" descr="bfkl1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3200"/>
            <a:ext cx="8229600" cy="20240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685800" y="1447800"/>
            <a:ext cx="8001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Start with N gluons in the proton’s wave function. As we increase </a:t>
            </a:r>
          </a:p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the energy a new gluon can be emitted by either one of the N </a:t>
            </a:r>
          </a:p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gluons. The number of newly emitted particles is proportional to N.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0370" y="4408766"/>
            <a:ext cx="13473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N gluons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2719863"/>
            <a:ext cx="43565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 new gluon is emitted </a:t>
            </a:r>
            <a:r>
              <a:rPr lang="en-US"/>
              <a:t>as energy increases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09867" y="4521675"/>
            <a:ext cx="4834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it can be emitted </a:t>
            </a:r>
            <a:r>
              <a:rPr lang="en-US"/>
              <a:t>off of any of the N gluons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228600" y="4191000"/>
            <a:ext cx="8763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v"/>
            </a:pP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As energy increases BFKL evolution produces more gluons, roughly of the same size. The gluons overlap each other creating areas of very high density.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v"/>
            </a:pPr>
            <a:endParaRPr lang="en-US" sz="20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v"/>
            </a:pP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Number density of gluons, along with corresponding cross sections grows as a power of 1/x or, equivalently, of energy (s)</a:t>
            </a:r>
            <a:r>
              <a:rPr lang="en-US" sz="2000" dirty="0">
                <a:solidFill>
                  <a:srgbClr val="99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65188"/>
          </a:xfrm>
        </p:spPr>
        <p:txBody>
          <a:bodyPr/>
          <a:lstStyle/>
          <a:p>
            <a:r>
              <a:rPr lang="en-US" sz="32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BFKL Equation as a High Density Machine</a:t>
            </a:r>
          </a:p>
        </p:txBody>
      </p:sp>
      <p:pic>
        <p:nvPicPr>
          <p:cNvPr id="216069" name="Picture 5" descr="bfk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066800"/>
            <a:ext cx="7315200" cy="28225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843" y="5666536"/>
            <a:ext cx="3801557" cy="7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228600" y="4267200"/>
            <a:ext cx="8763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v"/>
            </a:pP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But can </a:t>
            </a:r>
            <a:r>
              <a:rPr lang="en-US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parton</a:t>
            </a: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densities rise forever? Can gluon fields be infinitely strong? Can the cross sections rise forever?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v"/>
            </a:pP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No! There exists a black disk limit for cross sections, which we know from Quantum Mechanics: for high-energy scattering on a disk of radius R the total cross section is bounded by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65188"/>
          </a:xfrm>
        </p:spPr>
        <p:txBody>
          <a:bodyPr/>
          <a:lstStyle/>
          <a:p>
            <a:r>
              <a:rPr lang="en-US" sz="32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BFKL Equation as a High Density Machine</a:t>
            </a:r>
          </a:p>
        </p:txBody>
      </p:sp>
      <p:pic>
        <p:nvPicPr>
          <p:cNvPr id="216069" name="Picture 5" descr="bfk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066800"/>
            <a:ext cx="7315200" cy="28225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94" y="5702300"/>
            <a:ext cx="26543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5229"/>
            <a:ext cx="8305800" cy="788987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Nonlinear Equation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Mathematica1" charset="0"/>
            </a:endParaRPr>
          </a:p>
          <a:p>
            <a:pPr>
              <a:buFont typeface="Wingdings" charset="0"/>
              <a:buNone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thematica1" charset="0"/>
              </a:rPr>
              <a:t> </a:t>
            </a:r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4610099" y="5358335"/>
            <a:ext cx="4275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eaLnBrk="0" hangingPunct="0">
              <a:spcBef>
                <a:spcPct val="0"/>
              </a:spcBef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I. </a:t>
            </a:r>
            <a:r>
              <a:rPr lang="en-US" sz="2000" dirty="0" err="1">
                <a:solidFill>
                  <a:srgbClr val="800080"/>
                </a:solidFill>
                <a:latin typeface="Arial" charset="0"/>
              </a:rPr>
              <a:t>Balitsky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ja-JP" altLang="en-US" sz="2000" dirty="0">
                <a:solidFill>
                  <a:srgbClr val="80008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96, Yu. K. </a:t>
            </a:r>
            <a:r>
              <a:rPr lang="ja-JP" altLang="en-US" sz="2000" dirty="0">
                <a:solidFill>
                  <a:srgbClr val="80008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99 (large N</a:t>
            </a:r>
            <a:r>
              <a:rPr lang="en-US" sz="2000" baseline="-25000" dirty="0">
                <a:solidFill>
                  <a:srgbClr val="800080"/>
                </a:solidFill>
                <a:latin typeface="Arial" charset="0"/>
              </a:rPr>
              <a:t>c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)</a:t>
            </a:r>
            <a:br>
              <a:rPr lang="en-US" sz="2000" dirty="0">
                <a:solidFill>
                  <a:srgbClr val="800080"/>
                </a:solidFill>
                <a:latin typeface="Arial" charset="0"/>
              </a:rPr>
            </a:br>
            <a:r>
              <a:rPr lang="en-US" sz="2000" dirty="0">
                <a:solidFill>
                  <a:srgbClr val="800080"/>
                </a:solidFill>
                <a:latin typeface="Arial" charset="0"/>
              </a:rPr>
              <a:t>beyond large-N</a:t>
            </a:r>
            <a:r>
              <a:rPr lang="en-US" sz="2000" baseline="-25000" dirty="0">
                <a:solidFill>
                  <a:srgbClr val="800080"/>
                </a:solidFill>
                <a:latin typeface="Arial" charset="0"/>
              </a:rPr>
              <a:t>c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: JIMWLK equation</a:t>
            </a: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5292" y="895203"/>
            <a:ext cx="922214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At very high energy gluon recombination becomes important. As energy </a:t>
            </a:r>
          </a:p>
          <a:p>
            <a:pPr defTabSz="457200"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(rapidity) increases, gluons not only split into more gluons, but also </a:t>
            </a:r>
          </a:p>
          <a:p>
            <a:pPr defTabSz="457200"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recombine. Recombination reduces the number of gluons in the wave function.</a:t>
            </a:r>
          </a:p>
          <a:p>
            <a:pPr defTabSz="457200" eaLnBrk="0" hangingPunct="0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Here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Y~ln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s~ln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1/x is rapidity, s is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cms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energy squared. </a:t>
            </a:r>
          </a:p>
        </p:txBody>
      </p:sp>
      <p:grpSp>
        <p:nvGrpSpPr>
          <p:cNvPr id="218120" name="Group 8"/>
          <p:cNvGrpSpPr>
            <a:grpSpLocks/>
          </p:cNvGrpSpPr>
          <p:nvPr/>
        </p:nvGrpSpPr>
        <p:grpSpPr bwMode="auto">
          <a:xfrm>
            <a:off x="517525" y="5659821"/>
            <a:ext cx="3673475" cy="411163"/>
            <a:chOff x="326" y="3648"/>
            <a:chExt cx="2314" cy="259"/>
          </a:xfrm>
        </p:grpSpPr>
        <p:sp>
          <p:nvSpPr>
            <p:cNvPr id="218121" name="Text Box 9"/>
            <p:cNvSpPr txBox="1">
              <a:spLocks noChangeArrowheads="1"/>
            </p:cNvSpPr>
            <p:nvPr/>
          </p:nvSpPr>
          <p:spPr bwMode="auto">
            <a:xfrm>
              <a:off x="326" y="3655"/>
              <a:ext cx="18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eaLnBrk="0" hangingPunct="0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Number of gluon pairs </a:t>
              </a:r>
              <a:r>
                <a:rPr lang="en-US" sz="2000" dirty="0">
                  <a:solidFill>
                    <a:srgbClr val="5F5F5F"/>
                  </a:solidFill>
                  <a:latin typeface="Arial" charset="0"/>
                </a:rPr>
                <a:t>~ </a:t>
              </a:r>
            </a:p>
          </p:txBody>
        </p:sp>
        <p:graphicFrame>
          <p:nvGraphicFramePr>
            <p:cNvPr id="218122" name="Object 10"/>
            <p:cNvGraphicFramePr>
              <a:graphicFrameLocks noChangeAspect="1"/>
            </p:cNvGraphicFramePr>
            <p:nvPr/>
          </p:nvGraphicFramePr>
          <p:xfrm>
            <a:off x="2256" y="3648"/>
            <a:ext cx="384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78" name="Equation" r:id="rId3" imgW="228600" imgH="203040" progId="Equation.3">
                    <p:embed/>
                  </p:oleObj>
                </mc:Choice>
                <mc:Fallback>
                  <p:oleObj name="Equation" r:id="rId3" imgW="2286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3648"/>
                          <a:ext cx="384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19062"/>
            <a:ext cx="8226778" cy="730637"/>
          </a:xfrm>
          <a:prstGeom prst="rect">
            <a:avLst/>
          </a:prstGeom>
        </p:spPr>
      </p:pic>
      <p:pic>
        <p:nvPicPr>
          <p:cNvPr id="2" name="Picture 1" descr="recom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8" y="2685500"/>
            <a:ext cx="8305800" cy="12509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0378" y="6209344"/>
            <a:ext cx="2133600" cy="457200"/>
          </a:xfrm>
        </p:spPr>
        <p:txBody>
          <a:bodyPr/>
          <a:lstStyle/>
          <a:p>
            <a:fld id="{E5FDF460-F25F-9047-9702-2B5F5E7C1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88988"/>
          </a:xfrm>
        </p:spPr>
        <p:txBody>
          <a:bodyPr/>
          <a:lstStyle/>
          <a:p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Nonlinear Equation: Saturation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52905" y="1924969"/>
            <a:ext cx="1608221" cy="1157872"/>
          </a:xfrm>
        </p:spPr>
        <p:txBody>
          <a:bodyPr/>
          <a:lstStyle/>
          <a:p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Mathematica1" charset="0"/>
            </a:endParaRPr>
          </a:p>
          <a:p>
            <a:pPr>
              <a:buFont typeface="Wingdings" charset="0"/>
              <a:buNone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thematica1" charset="0"/>
              </a:rPr>
              <a:t> (DIS)</a:t>
            </a:r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04800" y="5181600"/>
            <a:ext cx="8534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srgbClr val="006600"/>
                </a:solidFill>
              </a:rPr>
              <a:t>Gluon recombination tries to reduce the number of gluons in the wave function. At very high energy recombination begins to compensate gluon splitting. Gluon density reaches a limit and does not grow anymore. Ditto for the total DIS cross sections.</a:t>
            </a:r>
            <a:r>
              <a:rPr lang="en-US" sz="2000" dirty="0">
                <a:solidFill>
                  <a:srgbClr val="5F5F5F"/>
                </a:solidFill>
              </a:rPr>
              <a:t> </a:t>
            </a:r>
            <a:r>
              <a:rPr lang="en-US" sz="2000" dirty="0">
                <a:solidFill>
                  <a:srgbClr val="990000"/>
                </a:solidFill>
              </a:rPr>
              <a:t>Black disk limit is restored!</a:t>
            </a:r>
            <a:r>
              <a:rPr lang="en-US" sz="2000" dirty="0">
                <a:solidFill>
                  <a:srgbClr val="5F5F5F"/>
                </a:solidFill>
              </a:rPr>
              <a:t> </a:t>
            </a:r>
            <a:r>
              <a:rPr lang="en-US" sz="2000" dirty="0">
                <a:solidFill>
                  <a:srgbClr val="5F5F5F"/>
                </a:solidFill>
                <a:latin typeface="Arial" charset="0"/>
              </a:rPr>
              <a:t>   </a:t>
            </a:r>
          </a:p>
        </p:txBody>
      </p:sp>
      <p:pic>
        <p:nvPicPr>
          <p:cNvPr id="220165" name="Picture 5" descr="satur">
            <a:hlinkClick r:id="rId2" action="ppaction://hlinksldjump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143000"/>
            <a:ext cx="7010400" cy="3924300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6705600" y="1927225"/>
            <a:ext cx="154622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Black Disk</a:t>
            </a:r>
          </a:p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  Limit</a:t>
            </a:r>
          </a:p>
        </p:txBody>
      </p:sp>
    </p:spTree>
    <p:extLst>
      <p:ext uri="{BB962C8B-B14F-4D97-AF65-F5344CB8AC3E}">
        <p14:creationId xmlns:p14="http://schemas.microsoft.com/office/powerpoint/2010/main" val="888403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Density of Gluons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High number of gluons populates the transverse extent of the proton or nucleus, leading to a very dense saturated wave function known as the Color Glass Condensate (CGC):</a:t>
            </a:r>
          </a:p>
        </p:txBody>
      </p:sp>
      <p:pic>
        <p:nvPicPr>
          <p:cNvPr id="4" name="Picture 3" descr="parto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76" y="2850562"/>
            <a:ext cx="5770885" cy="35244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81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dirty="0"/>
              <a:t>Map of High Energy QCD</a:t>
            </a:r>
          </a:p>
        </p:txBody>
      </p:sp>
      <p:pic>
        <p:nvPicPr>
          <p:cNvPr id="2242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524000"/>
            <a:ext cx="4835525" cy="4492625"/>
          </a:xfrm>
          <a:noFill/>
          <a:ln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4724400" y="6096000"/>
            <a:ext cx="2443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size of gluons</a:t>
            </a:r>
            <a:endParaRPr lang="en-US" sz="3200" dirty="0">
              <a:solidFill>
                <a:srgbClr val="00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</a:endParaRP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838200" y="3657600"/>
            <a:ext cx="12906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energy</a:t>
            </a:r>
          </a:p>
        </p:txBody>
      </p:sp>
      <p:sp>
        <p:nvSpPr>
          <p:cNvPr id="224262" name="Line 6"/>
          <p:cNvSpPr>
            <a:spLocks noChangeShapeType="1"/>
          </p:cNvSpPr>
          <p:nvPr/>
        </p:nvSpPr>
        <p:spPr bwMode="auto">
          <a:xfrm flipV="1">
            <a:off x="1524000" y="2286000"/>
            <a:ext cx="0" cy="1371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224263" name="Line 7"/>
          <p:cNvSpPr>
            <a:spLocks noChangeShapeType="1"/>
          </p:cNvSpPr>
          <p:nvPr/>
        </p:nvSpPr>
        <p:spPr bwMode="auto">
          <a:xfrm flipH="1" flipV="1">
            <a:off x="3124200" y="647700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090353-535F-3543-910E-6F97D84AE145}" type="slidenum">
              <a:rPr lang="en-US" smtClean="0">
                <a:solidFill>
                  <a:srgbClr val="FFFFFF"/>
                </a:solidFill>
              </a:rPr>
              <a:pPr/>
              <a:t>38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2967037" y="1524000"/>
            <a:ext cx="2978944" cy="3258207"/>
          </a:xfrm>
          <a:prstGeom prst="line">
            <a:avLst/>
          </a:prstGeom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16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/>
      <p:bldP spid="224261" grpId="0"/>
      <p:bldP spid="224262" grpId="0" animBg="1"/>
      <p:bldP spid="22426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High Energy QCD</a:t>
            </a:r>
          </a:p>
        </p:txBody>
      </p:sp>
      <p:pic>
        <p:nvPicPr>
          <p:cNvPr id="4" name="Content Placeholder 3" descr="RegionsOfWaveFunction.eps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59" r="-43459"/>
          <a:stretch>
            <a:fillRect/>
          </a:stretch>
        </p:blipFill>
        <p:spPr/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3657600"/>
            <a:ext cx="14394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0090"/>
                </a:solidFill>
                <a:latin typeface="Arial"/>
              </a:rPr>
              <a:t>energy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524000" y="2286000"/>
            <a:ext cx="0" cy="1371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24400" y="6096000"/>
            <a:ext cx="269396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0090"/>
                </a:solidFill>
                <a:latin typeface="Arial"/>
              </a:rPr>
              <a:t>size of</a:t>
            </a:r>
            <a:r>
              <a:rPr lang="en-US" sz="3200" dirty="0">
                <a:solidFill>
                  <a:srgbClr val="00FF99"/>
                </a:solidFill>
                <a:latin typeface="Arial"/>
              </a:rPr>
              <a:t> </a:t>
            </a:r>
            <a:r>
              <a:rPr lang="en-US" sz="3200" dirty="0">
                <a:solidFill>
                  <a:srgbClr val="000090"/>
                </a:solidFill>
                <a:latin typeface="Arial"/>
              </a:rPr>
              <a:t>gluons</a:t>
            </a:r>
            <a:endParaRPr lang="en-US" sz="3200" dirty="0">
              <a:solidFill>
                <a:srgbClr val="000090"/>
              </a:solidFill>
              <a:latin typeface="Arial"/>
              <a:cs typeface="Times New Roman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3124200" y="647700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730" y="2675693"/>
            <a:ext cx="249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Saturation Scale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</a:rPr>
              <a:t>grows with energy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326784" y="2195784"/>
            <a:ext cx="374111" cy="473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63457" y="3720074"/>
            <a:ext cx="3115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BFKL, DGLAP – linear equations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BK/JIMWLK – nonlinear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269" y="1967727"/>
            <a:ext cx="1377531" cy="6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Calibri" charset="0"/>
                <a:ea typeface="Calibri" charset="0"/>
                <a:cs typeface="Calibri" charset="0"/>
              </a:rPr>
              <a:t>Quantum Chromodynamics (QCD)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QCD is the theory of </a:t>
            </a:r>
            <a:r>
              <a:rPr lang="en-US" alt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Strong Interactions</a:t>
            </a: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>
              <a:defRPr/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This is the force that holds quarks together to form protons, and that holds protons and neutrons together to form nuclei.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6" y="3976255"/>
            <a:ext cx="3534335" cy="1724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09" y="3389746"/>
            <a:ext cx="2792846" cy="2906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899" y="5519956"/>
            <a:ext cx="3733101" cy="18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7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McLerran-Venugopalan</a:t>
            </a:r>
            <a:r>
              <a:rPr lang="en-US" dirty="0"/>
              <a:t> Model</a:t>
            </a:r>
          </a:p>
        </p:txBody>
      </p:sp>
      <p:pic>
        <p:nvPicPr>
          <p:cNvPr id="4" name="Content Placeholder 3" descr="mcl_v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5" b="-6195"/>
          <a:stretch>
            <a:fillRect/>
          </a:stretch>
        </p:blipFill>
        <p:spPr>
          <a:xfrm>
            <a:off x="743070" y="1143000"/>
            <a:ext cx="7189537" cy="3953968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4858084"/>
            <a:ext cx="8001000" cy="167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</a:rPr>
              <a:t>Large gluon density gives a large momentum scale Q</a:t>
            </a:r>
            <a:r>
              <a:rPr lang="en-US" sz="2000" baseline="-25000" dirty="0">
                <a:solidFill>
                  <a:prstClr val="black"/>
                </a:solidFill>
              </a:rPr>
              <a:t>s</a:t>
            </a:r>
            <a:r>
              <a:rPr lang="en-US" sz="2000" dirty="0">
                <a:solidFill>
                  <a:prstClr val="black"/>
                </a:solidFill>
              </a:rPr>
              <a:t> (the saturation scale): Q</a:t>
            </a:r>
            <a:r>
              <a:rPr lang="en-US" sz="2000" baseline="-25000" dirty="0">
                <a:solidFill>
                  <a:prstClr val="black"/>
                </a:solidFill>
              </a:rPr>
              <a:t>s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 ~ # gluons per unit transverse area ~ A</a:t>
            </a:r>
            <a:r>
              <a:rPr lang="en-US" sz="2000" baseline="30000" dirty="0">
                <a:solidFill>
                  <a:prstClr val="black"/>
                </a:solidFill>
              </a:rPr>
              <a:t>1/3</a:t>
            </a:r>
            <a:r>
              <a:rPr lang="en-US" sz="2000" dirty="0">
                <a:solidFill>
                  <a:prstClr val="black"/>
                </a:solidFill>
              </a:rPr>
              <a:t> (nuclear oomph). </a:t>
            </a:r>
          </a:p>
          <a:p>
            <a:r>
              <a:rPr lang="en-US" sz="2000" dirty="0">
                <a:solidFill>
                  <a:prstClr val="black"/>
                </a:solidFill>
              </a:rPr>
              <a:t>For Q</a:t>
            </a:r>
            <a:r>
              <a:rPr lang="en-US" sz="2000" baseline="-25000" dirty="0">
                <a:solidFill>
                  <a:prstClr val="black"/>
                </a:solidFill>
              </a:rPr>
              <a:t>s</a:t>
            </a:r>
            <a:r>
              <a:rPr lang="en-US" sz="2000" dirty="0">
                <a:solidFill>
                  <a:prstClr val="black"/>
                </a:solidFill>
              </a:rPr>
              <a:t> &gt;&gt; </a:t>
            </a:r>
            <a:r>
              <a:rPr lang="en-US" sz="2000" dirty="0">
                <a:solidFill>
                  <a:prstClr val="black"/>
                </a:solidFill>
                <a:latin typeface="Symbol" charset="0"/>
              </a:rPr>
              <a:t>L</a:t>
            </a:r>
            <a:r>
              <a:rPr lang="en-US" sz="2000" baseline="-25000" dirty="0">
                <a:solidFill>
                  <a:prstClr val="black"/>
                </a:solidFill>
              </a:rPr>
              <a:t>QCD</a:t>
            </a:r>
            <a:r>
              <a:rPr lang="en-US" sz="2000" dirty="0">
                <a:solidFill>
                  <a:prstClr val="black"/>
                </a:solidFill>
              </a:rPr>
              <a:t>, get a theory at weak coupling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and the leading gluon field is </a:t>
            </a:r>
            <a:r>
              <a:rPr lang="en-US" sz="2000" u="sng" dirty="0">
                <a:solidFill>
                  <a:prstClr val="black"/>
                </a:solidFill>
              </a:rPr>
              <a:t>classical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44" y="5581229"/>
            <a:ext cx="1433676" cy="304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9372" y="1577481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Get A</a:t>
            </a:r>
            <a:r>
              <a:rPr lang="en-US" baseline="30000" dirty="0">
                <a:solidFill>
                  <a:prstClr val="black"/>
                </a:solidFill>
              </a:rPr>
              <a:t>1/3</a:t>
            </a:r>
            <a:r>
              <a:rPr lang="en-US" dirty="0">
                <a:solidFill>
                  <a:prstClr val="black"/>
                </a:solidFill>
              </a:rPr>
              <a:t> density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enhancement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385034" y="2223812"/>
            <a:ext cx="989725" cy="5701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82932"/>
            <a:ext cx="4772203" cy="57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6"/>
            <a:ext cx="8229600" cy="1143000"/>
          </a:xfrm>
        </p:spPr>
        <p:txBody>
          <a:bodyPr/>
          <a:lstStyle/>
          <a:p>
            <a:r>
              <a:rPr lang="en-US" dirty="0"/>
              <a:t>Typical gluon “size”</a:t>
            </a:r>
          </a:p>
        </p:txBody>
      </p:sp>
      <p:pic>
        <p:nvPicPr>
          <p:cNvPr id="4" name="Content Placeholder 3" descr="kt_schematic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8" r="-11168"/>
          <a:stretch>
            <a:fillRect/>
          </a:stretch>
        </p:blipFill>
        <p:spPr>
          <a:xfrm>
            <a:off x="1606884" y="2066818"/>
            <a:ext cx="6690909" cy="3679742"/>
          </a:xfrm>
        </p:spPr>
      </p:pic>
      <p:sp>
        <p:nvSpPr>
          <p:cNvPr id="5" name="TextBox 4"/>
          <p:cNvSpPr txBox="1"/>
          <p:nvPr/>
        </p:nvSpPr>
        <p:spPr>
          <a:xfrm>
            <a:off x="243305" y="1358932"/>
            <a:ext cx="3413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Number of gluons (gluon TMD)</a:t>
            </a:r>
          </a:p>
          <a:p>
            <a:pPr defTabSz="457200"/>
            <a:r>
              <a:rPr lang="en-US" sz="2000" dirty="0">
                <a:solidFill>
                  <a:prstClr val="black"/>
                </a:solidFill>
              </a:rPr>
              <a:t>times the phase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6841" y="5559891"/>
            <a:ext cx="2647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momentum transverse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to the beam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9606" y="2100953"/>
            <a:ext cx="2598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Most gluons are near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the saturation scale Q</a:t>
            </a:r>
            <a:r>
              <a:rPr lang="en-US" sz="2000" baseline="-25000" dirty="0">
                <a:solidFill>
                  <a:prstClr val="black"/>
                </a:solidFill>
              </a:rPr>
              <a:t>s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770" y="2621674"/>
            <a:ext cx="974836" cy="53252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3305" y="5708787"/>
            <a:ext cx="59861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Gluon “size” = 1/transverse momentum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Typical “size” = 1/Q</a:t>
            </a:r>
            <a:r>
              <a:rPr lang="en-US" sz="2800" baseline="-25000" dirty="0">
                <a:solidFill>
                  <a:prstClr val="black"/>
                </a:solidFill>
              </a:rPr>
              <a:t>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305" y="4157254"/>
            <a:ext cx="2477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Yu.K</a:t>
            </a:r>
            <a:r>
              <a:rPr lang="en-US" dirty="0"/>
              <a:t>. ‘96; </a:t>
            </a:r>
            <a:br>
              <a:rPr lang="en-US" dirty="0"/>
            </a:br>
            <a:r>
              <a:rPr lang="en-US" dirty="0" err="1"/>
              <a:t>Jalilian</a:t>
            </a:r>
            <a:r>
              <a:rPr lang="en-US" dirty="0"/>
              <a:t>-Marian et al, ‘97</a:t>
            </a:r>
          </a:p>
        </p:txBody>
      </p:sp>
    </p:spTree>
    <p:extLst>
      <p:ext uri="{BB962C8B-B14F-4D97-AF65-F5344CB8AC3E}">
        <p14:creationId xmlns:p14="http://schemas.microsoft.com/office/powerpoint/2010/main" val="27818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Scale</a:t>
            </a:r>
          </a:p>
        </p:txBody>
      </p:sp>
      <p:pic>
        <p:nvPicPr>
          <p:cNvPr id="4" name="Content Placeholder 3" descr="Qx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18" r="-32018"/>
          <a:stretch>
            <a:fillRect/>
          </a:stretch>
        </p:blipFill>
        <p:spPr>
          <a:xfrm>
            <a:off x="2778914" y="2325849"/>
            <a:ext cx="7118820" cy="3915077"/>
          </a:xfrm>
        </p:spPr>
      </p:pic>
      <p:sp>
        <p:nvSpPr>
          <p:cNvPr id="5" name="TextBox 4"/>
          <p:cNvSpPr txBox="1"/>
          <p:nvPr/>
        </p:nvSpPr>
        <p:spPr>
          <a:xfrm>
            <a:off x="604372" y="1573975"/>
            <a:ext cx="793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To summarize, saturation scale is an increasing function of both energy (1/x) and A: 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2" y="2778000"/>
            <a:ext cx="2491518" cy="1088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36231"/>
            <a:ext cx="43650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Gold nucleus provides an enhancement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by 197</a:t>
            </a:r>
            <a:r>
              <a:rPr lang="en-US" baseline="30000" dirty="0">
                <a:solidFill>
                  <a:prstClr val="black"/>
                </a:solidFill>
              </a:rPr>
              <a:t>1/3</a:t>
            </a:r>
            <a:r>
              <a:rPr lang="en-US" dirty="0">
                <a:solidFill>
                  <a:prstClr val="black"/>
                </a:solidFill>
              </a:rPr>
              <a:t>, which is equivalent to doing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scattering on a proton at 197 times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smaller x / higher s!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This is known as the nuclear “oomph” factor.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411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Saturation Physics Summary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7112"/>
            <a:ext cx="8229600" cy="5282456"/>
          </a:xfrm>
        </p:spPr>
        <p:txBody>
          <a:bodyPr>
            <a:normAutofit/>
          </a:bodyPr>
          <a:lstStyle/>
          <a:p>
            <a:r>
              <a:rPr lang="en-US" sz="2000" dirty="0"/>
              <a:t>The nonlinear BK/JIMWLK equations and the MV model lead to a large internal momentum scale Q</a:t>
            </a:r>
            <a:r>
              <a:rPr lang="en-US" sz="2000" baseline="-25000" dirty="0"/>
              <a:t>S</a:t>
            </a:r>
            <a:r>
              <a:rPr lang="en-US" sz="2000" dirty="0"/>
              <a:t> which grows with both the decreasing x/ increasing energy s (             ) and the increasing nuclear atomic number A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 	such that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	and we can calculate total cross sections, particle multiplicities, 	correlations, etc. , from </a:t>
            </a:r>
            <a:r>
              <a:rPr lang="en-US" sz="2000" u="sng" dirty="0"/>
              <a:t>first principles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Bottom line: coupling is weak, Feynman diagrams work. </a:t>
            </a:r>
            <a:br>
              <a:rPr lang="en-US" sz="2000" dirty="0"/>
            </a:br>
            <a:r>
              <a:rPr lang="en-US" sz="2000" dirty="0"/>
              <a:t>But: the system is dense and physics is nonlinear!</a:t>
            </a:r>
          </a:p>
        </p:txBody>
      </p:sp>
      <p:graphicFrame>
        <p:nvGraphicFramePr>
          <p:cNvPr id="196614" name="Object 6"/>
          <p:cNvGraphicFramePr>
            <a:graphicFrameLocks noChangeAspect="1"/>
          </p:cNvGraphicFramePr>
          <p:nvPr/>
        </p:nvGraphicFramePr>
        <p:xfrm>
          <a:off x="3429000" y="3606778"/>
          <a:ext cx="25542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34" name="Equation" r:id="rId3" imgW="1117440" imgH="228600" progId="Equation.3">
                  <p:embed/>
                </p:oleObj>
              </mc:Choice>
              <mc:Fallback>
                <p:oleObj name="Equation" r:id="rId3" imgW="1117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606778"/>
                        <a:ext cx="2554288" cy="5238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32" y="1954451"/>
            <a:ext cx="687048" cy="1656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2563"/>
              </p:ext>
            </p:extLst>
          </p:nvPr>
        </p:nvGraphicFramePr>
        <p:xfrm>
          <a:off x="3575047" y="2278197"/>
          <a:ext cx="1993905" cy="97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35" name="Equation" r:id="rId6" imgW="965160" imgH="469800" progId="Equation.3">
                  <p:embed/>
                </p:oleObj>
              </mc:Choice>
              <mc:Fallback>
                <p:oleObj name="Equation" r:id="rId6" imgW="965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alphaModFix amt="7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047" y="2278197"/>
                        <a:ext cx="1993905" cy="971251"/>
                      </a:xfrm>
                      <a:prstGeom prst="rect">
                        <a:avLst/>
                      </a:prstGeom>
                      <a:solidFill>
                        <a:srgbClr val="FFFF99">
                          <a:alpha val="75999"/>
                        </a:srgbClr>
                      </a:solidFill>
                      <a:ln w="285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32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If you want to know more…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363" y="3917950"/>
            <a:ext cx="38512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Published in September 2012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</a:rPr>
              <a:t>by Cambridge U Press</a:t>
            </a:r>
          </a:p>
        </p:txBody>
      </p:sp>
      <p:pic>
        <p:nvPicPr>
          <p:cNvPr id="257027" name="Picture 2" descr="Yuri_book_ligh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49313"/>
            <a:ext cx="42545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995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Can Saturation be Discovered at EIC?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237570"/>
            <a:ext cx="8623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EIC has an unprecedented small-x reach for DIS on large nuclear targets, allowing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to seal the discovery of saturation physics and study of its properties:  </a:t>
            </a:r>
          </a:p>
        </p:txBody>
      </p:sp>
      <p:pic>
        <p:nvPicPr>
          <p:cNvPr id="6" name="Picture 5" descr="RegionsOfWaveFunction_xQ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62" y="2228330"/>
            <a:ext cx="5267938" cy="39908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66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Can Saturation be Discovered at EIC?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237570"/>
            <a:ext cx="865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EIC has an unprecedented small-x reach for DIS on large nuclear targets, allowing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to seal the discovery of saturation physics and study of its properties:  </a:t>
            </a:r>
          </a:p>
        </p:txBody>
      </p:sp>
      <p:pic>
        <p:nvPicPr>
          <p:cNvPr id="6" name="Picture 5" descr="RegionsOfWaveFunction_xQ2.eps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79" y="2237088"/>
            <a:ext cx="2683144" cy="2032685"/>
          </a:xfrm>
          <a:prstGeom prst="rect">
            <a:avLst/>
          </a:prstGeom>
        </p:spPr>
      </p:pic>
      <p:pic>
        <p:nvPicPr>
          <p:cNvPr id="9" name="Content Placeholder 8" descr="xq2plane-xA-EIC_forYuri_b=0.pdf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9" r="-17359"/>
          <a:stretch>
            <a:fillRect/>
          </a:stretch>
        </p:blipFill>
        <p:spPr>
          <a:xfrm>
            <a:off x="-1088642" y="1698630"/>
            <a:ext cx="8450905" cy="464767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74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91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Proton Spin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024E6-CAF2-2844-A979-9EC65125D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04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83"/>
            <a:ext cx="8229600" cy="1143000"/>
          </a:xfrm>
        </p:spPr>
        <p:txBody>
          <a:bodyPr/>
          <a:lstStyle/>
          <a:p>
            <a:r>
              <a:rPr lang="en-US" dirty="0"/>
              <a:t>Proton Spin</a:t>
            </a:r>
          </a:p>
        </p:txBody>
      </p:sp>
      <p:pic>
        <p:nvPicPr>
          <p:cNvPr id="4" name="Content Placeholder 3" descr="nucleon_picture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80" b="-16280"/>
          <a:stretch>
            <a:fillRect/>
          </a:stretch>
        </p:blipFill>
        <p:spPr>
          <a:xfrm>
            <a:off x="1774656" y="993653"/>
            <a:ext cx="5912085" cy="3251419"/>
          </a:xfrm>
        </p:spPr>
      </p:pic>
      <p:sp>
        <p:nvSpPr>
          <p:cNvPr id="6" name="TextBox 5"/>
          <p:cNvSpPr txBox="1"/>
          <p:nvPr/>
        </p:nvSpPr>
        <p:spPr>
          <a:xfrm>
            <a:off x="559207" y="3989186"/>
            <a:ext cx="805861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Our understanding of nucleon spin structure has evolved:</a:t>
            </a:r>
          </a:p>
          <a:p>
            <a:pPr defTabSz="457200"/>
            <a:endParaRPr lang="en-US" sz="20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 the 1980’s the proton spin was thought of as a sum of constituent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quark spins (left panel)</a:t>
            </a:r>
          </a:p>
          <a:p>
            <a:pPr marL="285750" indent="-285750" defTabSz="4572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Currently we believe that the proton spin is a sum of the spins of valence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and sea quarks and of gluons, along with the orbital angular momenta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of quarks and gluons (right panel)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Helicity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53814"/>
                <a:ext cx="8229600" cy="551004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To quantify the contributions of quarks and gluons to the proton spin on defines helicity distribution functions: number of quarks/gluons with spin parallel to the proton momentum minus the number of quarks/gluons with the spin opposite to the proton momentum: 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The helicity </a:t>
                </a:r>
                <a:r>
                  <a:rPr lang="en-US" sz="2000" dirty="0" err="1"/>
                  <a:t>parton</a:t>
                </a:r>
                <a:r>
                  <a:rPr lang="en-US" sz="2000" dirty="0"/>
                  <a:t> distributions are</a:t>
                </a: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with the net quark helicity distribution</a:t>
                </a: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𝐺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000" dirty="0"/>
                  <a:t> the gluon helicity distribution.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53814"/>
                <a:ext cx="8229600" cy="5510048"/>
              </a:xfrm>
              <a:blipFill rotWithShape="0">
                <a:blip r:embed="rId2"/>
                <a:stretch>
                  <a:fillRect l="-667" t="-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29748" y="2552560"/>
            <a:ext cx="2836071" cy="664235"/>
            <a:chOff x="838200" y="2971800"/>
            <a:chExt cx="2926080" cy="731520"/>
          </a:xfrm>
        </p:grpSpPr>
        <p:grpSp>
          <p:nvGrpSpPr>
            <p:cNvPr id="7" name="Group 22"/>
            <p:cNvGrpSpPr/>
            <p:nvPr/>
          </p:nvGrpSpPr>
          <p:grpSpPr>
            <a:xfrm>
              <a:off x="838200" y="2971800"/>
              <a:ext cx="2926080" cy="731520"/>
              <a:chOff x="914400" y="3352800"/>
              <a:chExt cx="2926080" cy="731520"/>
            </a:xfrm>
          </p:grpSpPr>
          <p:grpSp>
            <p:nvGrpSpPr>
              <p:cNvPr id="9" name="Group 15"/>
              <p:cNvGrpSpPr/>
              <p:nvPr/>
            </p:nvGrpSpPr>
            <p:grpSpPr>
              <a:xfrm>
                <a:off x="914400" y="3352800"/>
                <a:ext cx="2926080" cy="731520"/>
                <a:chOff x="914400" y="3352800"/>
                <a:chExt cx="2926080" cy="73152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914400" y="3352800"/>
                  <a:ext cx="2484120" cy="731520"/>
                  <a:chOff x="914400" y="3352800"/>
                  <a:chExt cx="2484120" cy="731520"/>
                </a:xfrm>
              </p:grpSpPr>
              <p:sp>
                <p:nvSpPr>
                  <p:cNvPr id="18" name="Oval 4"/>
                  <p:cNvSpPr>
                    <a:spLocks noChangeAspect="1"/>
                  </p:cNvSpPr>
                  <p:nvPr/>
                </p:nvSpPr>
                <p:spPr>
                  <a:xfrm>
                    <a:off x="2667000" y="3352800"/>
                    <a:ext cx="731520" cy="731520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Oval 5"/>
                  <p:cNvSpPr>
                    <a:spLocks noChangeAspect="1"/>
                  </p:cNvSpPr>
                  <p:nvPr/>
                </p:nvSpPr>
                <p:spPr>
                  <a:xfrm>
                    <a:off x="914400" y="3352800"/>
                    <a:ext cx="731520" cy="731520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645920" y="3718560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383280" y="3733800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21"/>
              <p:cNvGrpSpPr/>
              <p:nvPr/>
            </p:nvGrpSpPr>
            <p:grpSpPr>
              <a:xfrm>
                <a:off x="1066800" y="3657600"/>
                <a:ext cx="2209800" cy="152400"/>
                <a:chOff x="1066800" y="3657600"/>
                <a:chExt cx="2209800" cy="1524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1066800" y="365760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3124200" y="365760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 flipH="1">
                  <a:off x="2819400" y="3733800"/>
                  <a:ext cx="381000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rot="10800000" flipH="1">
                  <a:off x="1143000" y="3733800"/>
                  <a:ext cx="381000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" name="Straight Connector 7"/>
            <p:cNvCxnSpPr/>
            <p:nvPr/>
          </p:nvCxnSpPr>
          <p:spPr>
            <a:xfrm>
              <a:off x="2209800" y="3352800"/>
              <a:ext cx="228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4" y="3895048"/>
            <a:ext cx="5378831" cy="39664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81" y="5095827"/>
            <a:ext cx="5405918" cy="29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Quarks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153680"/>
            <a:ext cx="7982787" cy="4351338"/>
          </a:xfrm>
        </p:spPr>
        <p:txBody>
          <a:bodyPr/>
          <a:lstStyle/>
          <a:p>
            <a:r>
              <a:rPr lang="en-US" sz="2400" dirty="0"/>
              <a:t>QCD describes interactions of </a:t>
            </a:r>
            <a:br>
              <a:rPr lang="en-US" sz="2400" dirty="0"/>
            </a:br>
            <a:r>
              <a:rPr lang="en-US" sz="2400" dirty="0"/>
              <a:t>quarks and gluons.</a:t>
            </a:r>
          </a:p>
          <a:p>
            <a:pPr>
              <a:defRPr/>
            </a:pPr>
            <a:r>
              <a:rPr lang="en-US" altLang="en-US" sz="2400" dirty="0"/>
              <a:t>Quarks are spin-1/2 fermions.</a:t>
            </a:r>
          </a:p>
          <a:p>
            <a:pPr>
              <a:defRPr/>
            </a:pPr>
            <a:r>
              <a:rPr lang="en-US" altLang="en-US" sz="2400" dirty="0"/>
              <a:t>They come in 3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altLang="ja-JP" sz="2400" dirty="0"/>
              <a:t>colors</a:t>
            </a:r>
            <a:r>
              <a:rPr lang="ja-JP" altLang="en-US" sz="2400" dirty="0">
                <a:latin typeface="Arial" charset="0"/>
              </a:rPr>
              <a:t>”</a:t>
            </a:r>
            <a:r>
              <a:rPr lang="en-US" altLang="ja-JP" sz="2400" dirty="0"/>
              <a:t> (for example </a:t>
            </a:r>
            <a:r>
              <a:rPr lang="en-US" altLang="ja-JP" sz="2400" dirty="0">
                <a:solidFill>
                  <a:srgbClr val="FF0000"/>
                </a:solidFill>
              </a:rPr>
              <a:t>red</a:t>
            </a:r>
            <a:r>
              <a:rPr lang="en-US" altLang="ja-JP" sz="2400" dirty="0"/>
              <a:t>, </a:t>
            </a:r>
            <a:r>
              <a:rPr lang="en-US" altLang="ja-JP" sz="2400" dirty="0">
                <a:solidFill>
                  <a:srgbClr val="000066"/>
                </a:solidFill>
              </a:rPr>
              <a:t>blue</a:t>
            </a:r>
            <a:r>
              <a:rPr lang="en-US" altLang="ja-JP" sz="2400" dirty="0"/>
              <a:t> and </a:t>
            </a:r>
            <a:r>
              <a:rPr lang="en-US" altLang="ja-JP" sz="2400" dirty="0">
                <a:solidFill>
                  <a:srgbClr val="99CC00"/>
                </a:solidFill>
              </a:rPr>
              <a:t>green</a:t>
            </a:r>
            <a:r>
              <a:rPr lang="en-US" altLang="ja-JP" sz="2400" dirty="0"/>
              <a:t>).</a:t>
            </a: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They also come in 6 different flavors: up, down, strange, charm, bottom and top.  </a:t>
            </a:r>
          </a:p>
          <a:p>
            <a:pPr>
              <a:defRPr/>
            </a:pPr>
            <a:r>
              <a:rPr lang="en-US" sz="2400" dirty="0"/>
              <a:t>Quarks were postulated by Murray Gell-Mann, George Zweig and Yuval </a:t>
            </a:r>
            <a:r>
              <a:rPr lang="en-US" sz="2400" dirty="0" err="1"/>
              <a:t>Ne’eman</a:t>
            </a:r>
            <a:r>
              <a:rPr lang="en-US" sz="2400" dirty="0"/>
              <a:t> (early 1960’s):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78" y="181461"/>
            <a:ext cx="3201904" cy="2155738"/>
          </a:xfrm>
          <a:prstGeom prst="rect">
            <a:avLst/>
          </a:prstGeom>
        </p:spPr>
      </p:pic>
      <p:pic>
        <p:nvPicPr>
          <p:cNvPr id="6" name="Picture 5" descr="gell-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51" y="4505109"/>
            <a:ext cx="1549640" cy="222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yuval_nee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41" y="4505109"/>
            <a:ext cx="2099041" cy="190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83" y="4505109"/>
            <a:ext cx="2492666" cy="18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Proton Helicity Sum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495"/>
            <a:ext cx="8229600" cy="512867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Helicity sum rule (</a:t>
            </a:r>
            <a:r>
              <a:rPr lang="en-US" sz="2000" dirty="0" err="1"/>
              <a:t>Jaffe&amp;Manohar</a:t>
            </a:r>
            <a:r>
              <a:rPr lang="en-US" sz="2000" dirty="0"/>
              <a:t>, 1989):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with the net quark and gluon spin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L</a:t>
            </a:r>
            <a:r>
              <a:rPr lang="en-US" sz="2000" baseline="-25000" dirty="0" err="1"/>
              <a:t>q</a:t>
            </a:r>
            <a:r>
              <a:rPr lang="en-US" sz="2000" dirty="0"/>
              <a:t> and </a:t>
            </a:r>
            <a:r>
              <a:rPr lang="en-US" sz="2000" dirty="0" err="1"/>
              <a:t>L</a:t>
            </a:r>
            <a:r>
              <a:rPr lang="en-US" sz="2000" baseline="-25000" dirty="0" err="1"/>
              <a:t>g</a:t>
            </a:r>
            <a:r>
              <a:rPr lang="en-US" sz="2000" dirty="0"/>
              <a:t> are the quark and gluon orbital angular momenta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1" y="2330142"/>
            <a:ext cx="3601680" cy="74656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6" y="4407245"/>
            <a:ext cx="3637645" cy="104284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45" y="4370718"/>
            <a:ext cx="3476094" cy="107937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379" y="1030306"/>
            <a:ext cx="3403889" cy="301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75"/>
            <a:ext cx="8229600" cy="1143000"/>
          </a:xfrm>
        </p:spPr>
        <p:txBody>
          <a:bodyPr/>
          <a:lstStyle/>
          <a:p>
            <a:r>
              <a:rPr lang="en-US" dirty="0"/>
              <a:t>Proton Spin Puzzle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575"/>
            <a:ext cx="8229600" cy="5531004"/>
          </a:xfrm>
        </p:spPr>
        <p:txBody>
          <a:bodyPr>
            <a:normAutofit/>
          </a:bodyPr>
          <a:lstStyle/>
          <a:p>
            <a:r>
              <a:rPr lang="en-US" sz="2000" dirty="0"/>
              <a:t>The spin puzzle began when the EMC collaboration measured the proton g</a:t>
            </a:r>
            <a:r>
              <a:rPr lang="en-US" sz="2000" baseline="-25000" dirty="0"/>
              <a:t>1 </a:t>
            </a:r>
            <a:r>
              <a:rPr lang="en-US" sz="2000" dirty="0"/>
              <a:t>structure function ca 1988. Their data resulted in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It appeared quarks do not carry all of the proton spin </a:t>
            </a:r>
            <a:br>
              <a:rPr lang="en-US" sz="2000" dirty="0"/>
            </a:br>
            <a:r>
              <a:rPr lang="en-US" sz="2000" dirty="0"/>
              <a:t>(which would have corresponded to                    ).</a:t>
            </a:r>
          </a:p>
          <a:p>
            <a:endParaRPr lang="en-US" sz="2000" dirty="0"/>
          </a:p>
          <a:p>
            <a:r>
              <a:rPr lang="en-US" sz="2000" dirty="0"/>
              <a:t>Missing spin can be</a:t>
            </a:r>
          </a:p>
          <a:p>
            <a:pPr lvl="1"/>
            <a:r>
              <a:rPr lang="en-US" sz="1600" dirty="0"/>
              <a:t>Carried by gluons</a:t>
            </a:r>
          </a:p>
          <a:p>
            <a:pPr lvl="1"/>
            <a:r>
              <a:rPr lang="en-US" sz="1600" dirty="0"/>
              <a:t>In the orbital angular momenta of quarks and gluons</a:t>
            </a:r>
          </a:p>
          <a:p>
            <a:pPr lvl="1"/>
            <a:r>
              <a:rPr lang="en-US" sz="1600" dirty="0"/>
              <a:t>At small x: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Or all of the above!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172" y="2006957"/>
            <a:ext cx="1853019" cy="219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975" y="2949893"/>
            <a:ext cx="1006549" cy="23031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13" y="347071"/>
            <a:ext cx="2060977" cy="590844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58" y="3464433"/>
            <a:ext cx="2601985" cy="539347"/>
          </a:xfrm>
          <a:prstGeom prst="rect">
            <a:avLst/>
          </a:prstGeom>
          <a:ln w="22225">
            <a:noFill/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85" y="4787936"/>
            <a:ext cx="2060977" cy="59084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508744" y="5443870"/>
            <a:ext cx="14177" cy="354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64185" y="5859434"/>
            <a:ext cx="447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Can’t integrate down to zero, use </a:t>
            </a:r>
            <a:r>
              <a:rPr lang="en-US" dirty="0" err="1"/>
              <a:t>x</a:t>
            </a:r>
            <a:r>
              <a:rPr lang="en-US" baseline="-25000" dirty="0" err="1"/>
              <a:t>min</a:t>
            </a:r>
            <a:r>
              <a:rPr lang="en-US" baseline="-25000" dirty="0"/>
              <a:t> </a:t>
            </a:r>
            <a:r>
              <a:rPr lang="en-US" dirty="0"/>
              <a:t>instead!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852928" y="3801631"/>
            <a:ext cx="3303506" cy="3497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64975" y="3919077"/>
            <a:ext cx="947549" cy="40062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73693" y="3852725"/>
            <a:ext cx="1203067" cy="51606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3" y="4786202"/>
            <a:ext cx="1908381" cy="59257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5813136" y="5439926"/>
            <a:ext cx="14177" cy="354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1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77" y="87717"/>
            <a:ext cx="8229600" cy="1143000"/>
          </a:xfrm>
        </p:spPr>
        <p:txBody>
          <a:bodyPr/>
          <a:lstStyle/>
          <a:p>
            <a:r>
              <a:rPr lang="en-US" dirty="0"/>
              <a:t>Current Knowledge of Proton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6938" y="1401724"/>
            <a:ext cx="4214039" cy="5319116"/>
          </a:xfrm>
        </p:spPr>
        <p:txBody>
          <a:bodyPr>
            <a:normAutofit/>
          </a:bodyPr>
          <a:lstStyle/>
          <a:p>
            <a:r>
              <a:rPr lang="en-US" sz="2000" dirty="0"/>
              <a:t>The proton spin carried by the quarks is estimated to be</a:t>
            </a:r>
            <a:br>
              <a:rPr lang="en-US" sz="2000" dirty="0"/>
            </a:br>
            <a:r>
              <a:rPr lang="en-US" sz="2000" dirty="0"/>
              <a:t>(for                            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proton spin carried by the gluons is (for                          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Unfortunately the uncertainties are large. Note also that the x-ranges are limited, with more spin (positive or negative) possible at small x.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88" y="1230717"/>
            <a:ext cx="3853006" cy="341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538" y="2573078"/>
            <a:ext cx="3741028" cy="327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538" y="4089694"/>
            <a:ext cx="3741028" cy="306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047" y="2145106"/>
            <a:ext cx="1359638" cy="172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891" y="3550461"/>
            <a:ext cx="1225452" cy="16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518"/>
            <a:ext cx="8229600" cy="1143000"/>
          </a:xfrm>
        </p:spPr>
        <p:txBody>
          <a:bodyPr/>
          <a:lstStyle/>
          <a:p>
            <a:r>
              <a:rPr lang="en-US" dirty="0"/>
              <a:t>How much spin is at small 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E. </a:t>
            </a:r>
            <a:r>
              <a:rPr lang="en-US" sz="2000" dirty="0" err="1"/>
              <a:t>Aschenaur</a:t>
            </a:r>
            <a:r>
              <a:rPr lang="en-US" sz="2000" dirty="0"/>
              <a:t> et al, </a:t>
            </a:r>
            <a:r>
              <a:rPr lang="pt-BR" sz="2000" b="1" dirty="0">
                <a:hlinkClick r:id="rId2"/>
              </a:rPr>
              <a:t>arXiv:1509.06489</a:t>
            </a:r>
            <a:r>
              <a:rPr lang="pt-BR" sz="2000" b="1" dirty="0"/>
              <a:t> [</a:t>
            </a:r>
            <a:r>
              <a:rPr lang="pt-BR" sz="2000" b="1" dirty="0" err="1"/>
              <a:t>hep-ph</a:t>
            </a:r>
            <a:r>
              <a:rPr lang="pt-BR" sz="2000" b="1" dirty="0"/>
              <a:t>]</a:t>
            </a:r>
            <a:r>
              <a:rPr lang="pt-BR" sz="2000" dirty="0"/>
              <a:t>,</a:t>
            </a:r>
            <a:r>
              <a:rPr lang="pt-BR" sz="2000" b="1" dirty="0"/>
              <a:t> </a:t>
            </a:r>
            <a:r>
              <a:rPr lang="pt-BR" sz="2000" dirty="0"/>
              <a:t>(DSSV = de </a:t>
            </a:r>
            <a:r>
              <a:rPr lang="pt-BR" sz="2000" dirty="0" err="1"/>
              <a:t>Florian</a:t>
            </a:r>
            <a:r>
              <a:rPr lang="pt-BR" sz="2000" dirty="0"/>
              <a:t>, </a:t>
            </a:r>
            <a:r>
              <a:rPr lang="pt-BR" sz="2000" dirty="0" err="1"/>
              <a:t>Sassot</a:t>
            </a:r>
            <a:r>
              <a:rPr lang="pt-BR" sz="2000" dirty="0"/>
              <a:t>, </a:t>
            </a:r>
            <a:r>
              <a:rPr lang="pt-BR" sz="2000" dirty="0" err="1"/>
              <a:t>Stratmann</a:t>
            </a:r>
            <a:r>
              <a:rPr lang="pt-BR" sz="2000" dirty="0"/>
              <a:t>, </a:t>
            </a:r>
            <a:r>
              <a:rPr lang="pt-BR" sz="2000" dirty="0" err="1"/>
              <a:t>Vogelsang</a:t>
            </a:r>
            <a:r>
              <a:rPr lang="pt-BR" sz="2000" dirty="0"/>
              <a:t>, </a:t>
            </a:r>
            <a:r>
              <a:rPr lang="pt-BR" sz="2000" dirty="0" err="1"/>
              <a:t>helicity</a:t>
            </a:r>
            <a:r>
              <a:rPr lang="pt-BR" sz="2000" dirty="0"/>
              <a:t> PDF </a:t>
            </a:r>
            <a:r>
              <a:rPr lang="pt-BR" sz="2000" dirty="0" err="1"/>
              <a:t>parametrization</a:t>
            </a:r>
            <a:r>
              <a:rPr lang="pt-BR" sz="2000" dirty="0"/>
              <a:t>)</a:t>
            </a:r>
            <a:endParaRPr lang="pt-BR" sz="2000" b="1" dirty="0"/>
          </a:p>
          <a:p>
            <a:r>
              <a:rPr lang="pt-BR" sz="2000" dirty="0" err="1"/>
              <a:t>Uncertainties</a:t>
            </a:r>
            <a:r>
              <a:rPr lang="pt-BR" sz="2000" dirty="0"/>
              <a:t> are </a:t>
            </a:r>
            <a:r>
              <a:rPr lang="pt-BR" sz="2000" dirty="0" err="1"/>
              <a:t>very</a:t>
            </a:r>
            <a:r>
              <a:rPr lang="pt-BR" sz="2000" dirty="0"/>
              <a:t> </a:t>
            </a:r>
            <a:r>
              <a:rPr lang="pt-BR" sz="2000" dirty="0" err="1"/>
              <a:t>large</a:t>
            </a:r>
            <a:r>
              <a:rPr lang="pt-BR" sz="2000" dirty="0"/>
              <a:t> </a:t>
            </a:r>
            <a:r>
              <a:rPr lang="pt-BR" sz="2000" dirty="0" err="1"/>
              <a:t>at</a:t>
            </a:r>
            <a:r>
              <a:rPr lang="pt-BR" sz="2000" dirty="0"/>
              <a:t> </a:t>
            </a:r>
            <a:r>
              <a:rPr lang="pt-BR" sz="2000" dirty="0" err="1"/>
              <a:t>small</a:t>
            </a:r>
            <a:r>
              <a:rPr lang="pt-BR" sz="2000" dirty="0"/>
              <a:t> </a:t>
            </a:r>
            <a:r>
              <a:rPr lang="pt-BR" sz="2000" dirty="0" err="1"/>
              <a:t>x</a:t>
            </a:r>
            <a:r>
              <a:rPr lang="pt-BR" sz="2000" dirty="0"/>
              <a:t>! (EIC </a:t>
            </a:r>
            <a:r>
              <a:rPr lang="pt-BR" sz="2000" dirty="0" err="1"/>
              <a:t>may</a:t>
            </a:r>
            <a:r>
              <a:rPr lang="pt-BR" sz="2000" dirty="0"/>
              <a:t> </a:t>
            </a:r>
            <a:r>
              <a:rPr lang="pt-BR" sz="2000" dirty="0" err="1"/>
              <a:t>reduce</a:t>
            </a:r>
            <a:r>
              <a:rPr lang="pt-BR" sz="2000" dirty="0"/>
              <a:t> </a:t>
            </a:r>
            <a:r>
              <a:rPr lang="pt-BR" sz="2000" dirty="0" err="1"/>
              <a:t>them</a:t>
            </a:r>
            <a:r>
              <a:rPr lang="pt-BR" sz="2000" dirty="0"/>
              <a:t>.)</a:t>
            </a:r>
            <a:r>
              <a:rPr lang="pt-BR" sz="2000" b="1" dirty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2" y="1219201"/>
            <a:ext cx="4373183" cy="4125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182" y="1219202"/>
            <a:ext cx="4718796" cy="41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7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Helicity Evolution at Small 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58283"/>
          </a:xfrm>
        </p:spPr>
        <p:txBody>
          <a:bodyPr>
            <a:normAutofit/>
          </a:bodyPr>
          <a:lstStyle/>
          <a:p>
            <a:r>
              <a:rPr lang="en-US" sz="2400" dirty="0"/>
              <a:t>To understand how much of the proton’s spin is at small x one can construct a helicity analogue of the BFKL equation: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This new helicity evolution equation is a bit more subtle, since it has to keep track of both quark and gluon helicities. </a:t>
            </a:r>
            <a:br>
              <a:rPr lang="en-US" sz="2400" dirty="0"/>
            </a:br>
            <a:r>
              <a:rPr lang="en-US" sz="2400" dirty="0"/>
              <a:t>(BFKL/BK/JIMWLK only have gluons at leading order.)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5" y="2215085"/>
            <a:ext cx="8317815" cy="1572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4" y="3320866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</a:t>
            </a:r>
            <a:br>
              <a:rPr lang="en-US" dirty="0"/>
            </a:br>
            <a:r>
              <a:rPr lang="en-US" dirty="0"/>
              <a:t>proton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0241" y="3799995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</a:t>
            </a:r>
            <a:br>
              <a:rPr lang="en-US"/>
            </a:br>
            <a:r>
              <a:rPr lang="en-US"/>
              <a:t>quark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38" y="4458206"/>
            <a:ext cx="357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Pitonyak</a:t>
            </a:r>
            <a:r>
              <a:rPr lang="en-US" dirty="0"/>
              <a:t>, M. Sievert, </a:t>
            </a:r>
            <a:r>
              <a:rPr lang="en-US" dirty="0" err="1"/>
              <a:t>Yu.K</a:t>
            </a:r>
            <a:r>
              <a:rPr lang="en-US" dirty="0"/>
              <a:t>. ‘15-’18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2332" y="3784869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</a:t>
            </a:r>
            <a:br>
              <a:rPr lang="en-US" dirty="0"/>
            </a:br>
            <a:r>
              <a:rPr lang="en-US" dirty="0"/>
              <a:t>gluon</a:t>
            </a:r>
          </a:p>
        </p:txBody>
      </p:sp>
    </p:spTree>
    <p:extLst>
      <p:ext uri="{BB962C8B-B14F-4D97-AF65-F5344CB8AC3E}">
        <p14:creationId xmlns:p14="http://schemas.microsoft.com/office/powerpoint/2010/main" val="5432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Solution of the Helicity Evolution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4614"/>
            <a:ext cx="8229600" cy="5361915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resulting small-x </a:t>
            </a:r>
            <a:r>
              <a:rPr lang="en-US" sz="2000" dirty="0" err="1"/>
              <a:t>asymptotics</a:t>
            </a:r>
            <a:r>
              <a:rPr lang="en-US" sz="2000" dirty="0"/>
              <a:t> for </a:t>
            </a:r>
            <a:br>
              <a:rPr lang="en-US" sz="2000" dirty="0"/>
            </a:br>
            <a:r>
              <a:rPr lang="en-US" sz="2000" dirty="0"/>
              <a:t>quark helicity distribution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2" y="1188230"/>
            <a:ext cx="4095520" cy="2879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866" y="1357649"/>
            <a:ext cx="1484667" cy="450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866" y="2121640"/>
            <a:ext cx="1783633" cy="453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403" y="4582865"/>
            <a:ext cx="3117591" cy="7577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56830" y="5476437"/>
            <a:ext cx="357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Pitonyak</a:t>
            </a:r>
            <a:r>
              <a:rPr lang="en-US" dirty="0"/>
              <a:t>, M. Sievert, </a:t>
            </a:r>
            <a:r>
              <a:rPr lang="en-US" dirty="0" err="1"/>
              <a:t>Yu.K</a:t>
            </a:r>
            <a:r>
              <a:rPr lang="en-US" dirty="0"/>
              <a:t>. ‘16-’17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7251" y="3256901"/>
            <a:ext cx="166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rapidity </a:t>
            </a:r>
            <a:br>
              <a:rPr lang="en-US" dirty="0"/>
            </a:br>
            <a:r>
              <a:rPr lang="en-US" dirty="0"/>
              <a:t>(~log of energy)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644607"/>
            <a:ext cx="2316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momentum</a:t>
            </a:r>
            <a:br>
              <a:rPr lang="en-US" dirty="0"/>
            </a:br>
            <a:r>
              <a:rPr lang="en-US" dirty="0"/>
              <a:t>              scale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59" y="1928448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quark</a:t>
            </a:r>
            <a:br>
              <a:rPr lang="en-US"/>
            </a:br>
            <a:r>
              <a:rPr lang="en-US"/>
              <a:t>helicity</a:t>
            </a:r>
          </a:p>
        </p:txBody>
      </p:sp>
    </p:spTree>
    <p:extLst>
      <p:ext uri="{BB962C8B-B14F-4D97-AF65-F5344CB8AC3E}">
        <p14:creationId xmlns:p14="http://schemas.microsoft.com/office/powerpoint/2010/main" val="2936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Impact on proton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62303"/>
          </a:xfrm>
        </p:spPr>
        <p:txBody>
          <a:bodyPr>
            <a:normAutofit/>
          </a:bodyPr>
          <a:lstStyle/>
          <a:p>
            <a:r>
              <a:rPr lang="en-US" sz="2000" dirty="0"/>
              <a:t>We have attached a                                           curve to the existing </a:t>
            </a:r>
            <a:r>
              <a:rPr lang="en-US" sz="2000" dirty="0" err="1"/>
              <a:t>hPDF’s</a:t>
            </a:r>
            <a:r>
              <a:rPr lang="en-US" sz="2000" dirty="0"/>
              <a:t> fits at some ad hoc small value of x labeled x</a:t>
            </a:r>
            <a:r>
              <a:rPr lang="en-US" sz="2000" baseline="-25000" dirty="0"/>
              <a:t>0</a:t>
            </a:r>
            <a:r>
              <a:rPr lang="en-US" sz="2000" dirty="0"/>
              <a:t> 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17" y="1195479"/>
            <a:ext cx="2201035" cy="291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05" y="1846715"/>
            <a:ext cx="5250264" cy="2302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04" y="4250429"/>
            <a:ext cx="5250265" cy="23073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5591" y="3868293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“ballpark”</a:t>
            </a:r>
            <a:br>
              <a:rPr lang="en-US" dirty="0"/>
            </a:br>
            <a:r>
              <a:rPr lang="en-US" dirty="0"/>
              <a:t>phenomenology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03124" y="1863443"/>
            <a:ext cx="26420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Existing helicity PDF </a:t>
            </a:r>
            <a:br>
              <a:rPr lang="en-US" dirty="0"/>
            </a:br>
            <a:r>
              <a:rPr lang="en-US" dirty="0"/>
              <a:t>parametrization,</a:t>
            </a:r>
          </a:p>
          <a:p>
            <a:r>
              <a:rPr lang="pt-BR" dirty="0"/>
              <a:t>DSSV = de </a:t>
            </a:r>
            <a:r>
              <a:rPr lang="pt-BR" dirty="0" err="1"/>
              <a:t>Florian</a:t>
            </a:r>
            <a:r>
              <a:rPr lang="pt-BR" dirty="0"/>
              <a:t>, </a:t>
            </a:r>
            <a:r>
              <a:rPr lang="pt-BR" dirty="0" err="1"/>
              <a:t>Sassot</a:t>
            </a:r>
            <a:r>
              <a:rPr lang="pt-BR" dirty="0"/>
              <a:t>, </a:t>
            </a:r>
            <a:br>
              <a:rPr lang="pt-BR" dirty="0"/>
            </a:br>
            <a:r>
              <a:rPr lang="pt-BR" dirty="0" err="1"/>
              <a:t>Stratmann</a:t>
            </a:r>
            <a:r>
              <a:rPr lang="pt-BR" dirty="0"/>
              <a:t>, </a:t>
            </a:r>
            <a:r>
              <a:rPr lang="pt-BR" dirty="0" err="1"/>
              <a:t>Vogelsang</a:t>
            </a:r>
            <a:endParaRPr lang="pt-BR" dirty="0"/>
          </a:p>
          <a:p>
            <a:r>
              <a:rPr lang="pt-BR" dirty="0"/>
              <a:t>(2014)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6" idx="1"/>
          </p:cNvCxnSpPr>
          <p:nvPr/>
        </p:nvCxnSpPr>
        <p:spPr>
          <a:xfrm flipH="1" flipV="1">
            <a:off x="5816312" y="2266950"/>
            <a:ext cx="786812" cy="335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94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proton spin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9" y="1293497"/>
            <a:ext cx="4592901" cy="45984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2088" y="1946635"/>
            <a:ext cx="464191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Here we compare our results for the total </a:t>
            </a:r>
            <a:br>
              <a:rPr lang="en-US" dirty="0"/>
            </a:br>
            <a:r>
              <a:rPr lang="en-US" dirty="0"/>
              <a:t>quark helicity with DSSV, now including </a:t>
            </a:r>
            <a:br>
              <a:rPr lang="en-US" dirty="0"/>
            </a:br>
            <a:r>
              <a:rPr lang="en-US" dirty="0"/>
              <a:t>their error band.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observe consistency of our lower two</a:t>
            </a:r>
            <a:br>
              <a:rPr lang="en-US" dirty="0"/>
            </a:br>
            <a:r>
              <a:rPr lang="en-US" dirty="0"/>
              <a:t>curves with DSSV.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Our upper curve disagrees with DSSV, </a:t>
            </a:r>
            <a:br>
              <a:rPr lang="en-US" dirty="0"/>
            </a:br>
            <a:r>
              <a:rPr lang="en-US" dirty="0"/>
              <a:t>but agrees with NNPDF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Nocera</a:t>
            </a:r>
            <a:r>
              <a:rPr lang="en-US" dirty="0"/>
              <a:t>, </a:t>
            </a:r>
            <a:r>
              <a:rPr lang="en-US" dirty="0" err="1"/>
              <a:t>Santopinto</a:t>
            </a:r>
            <a:r>
              <a:rPr lang="en-US" dirty="0"/>
              <a:t>, ‘16).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Better phenomenology is needed. EIC would</a:t>
            </a:r>
            <a:br>
              <a:rPr lang="en-US" dirty="0"/>
            </a:br>
            <a:r>
              <a:rPr lang="en-US" dirty="0"/>
              <a:t>definitely play a role.</a:t>
            </a:r>
          </a:p>
        </p:txBody>
      </p:sp>
    </p:spTree>
    <p:extLst>
      <p:ext uri="{BB962C8B-B14F-4D97-AF65-F5344CB8AC3E}">
        <p14:creationId xmlns:p14="http://schemas.microsoft.com/office/powerpoint/2010/main" val="17311852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29"/>
            <a:ext cx="8229600" cy="1143000"/>
          </a:xfrm>
        </p:spPr>
        <p:txBody>
          <a:bodyPr/>
          <a:lstStyle/>
          <a:p>
            <a:r>
              <a:rPr lang="en-US" dirty="0"/>
              <a:t>EIC &amp; Spin Puzzle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404"/>
            <a:ext cx="8229600" cy="5412991"/>
          </a:xfrm>
        </p:spPr>
        <p:txBody>
          <a:bodyPr>
            <a:normAutofit/>
          </a:bodyPr>
          <a:lstStyle/>
          <a:p>
            <a:r>
              <a:rPr lang="en-US" sz="2000" dirty="0"/>
              <a:t>Parton helicity distributions are sensitive to low-x physics. </a:t>
            </a:r>
          </a:p>
          <a:p>
            <a:r>
              <a:rPr lang="en-US" sz="2000" dirty="0"/>
              <a:t>EIC would have an unprecedented low-x reach for a polarized DIS experiment, allowing to pinpoint the values of quark and gluon contributions to proton’s spin: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latin typeface="Symbol" charset="2"/>
                <a:cs typeface="Symbol" charset="2"/>
              </a:rPr>
              <a:t>D</a:t>
            </a:r>
            <a:r>
              <a:rPr lang="en-US" sz="2000" dirty="0"/>
              <a:t>G and </a:t>
            </a:r>
            <a:r>
              <a:rPr lang="en-US" sz="2000" dirty="0">
                <a:latin typeface="Symbol" charset="2"/>
                <a:cs typeface="Symbol" charset="2"/>
              </a:rPr>
              <a:t>DS</a:t>
            </a:r>
            <a:r>
              <a:rPr lang="en-US" sz="2000" dirty="0"/>
              <a:t> are integrated over x in the 0.001 &lt; x &lt; 1 interval.</a:t>
            </a:r>
          </a:p>
        </p:txBody>
      </p:sp>
      <p:pic>
        <p:nvPicPr>
          <p:cNvPr id="4" name="Picture 3" descr="dg-dsigma-correlation-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47" y="2790138"/>
            <a:ext cx="3650730" cy="3639961"/>
          </a:xfrm>
          <a:prstGeom prst="rect">
            <a:avLst/>
          </a:prstGeom>
        </p:spPr>
      </p:pic>
      <p:pic>
        <p:nvPicPr>
          <p:cNvPr id="5" name="Picture 4" descr="x-q2-poldat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3980"/>
            <a:ext cx="4890701" cy="34696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C4BD-E467-6849-926B-826CBFF1B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FEEBDB-8CB9-4C4F-9FC0-CBE43136F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313"/>
            <a:ext cx="9144000" cy="68304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97F744-CF52-CC44-A921-90C3E1A74771}"/>
              </a:ext>
            </a:extLst>
          </p:cNvPr>
          <p:cNvSpPr txBox="1"/>
          <p:nvPr/>
        </p:nvSpPr>
        <p:spPr>
          <a:xfrm>
            <a:off x="2120202" y="6491235"/>
            <a:ext cx="17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 EIC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CA8ED-2E16-5C48-8E7A-DE386F94992C}"/>
              </a:ext>
            </a:extLst>
          </p:cNvPr>
          <p:cNvSpPr txBox="1"/>
          <p:nvPr/>
        </p:nvSpPr>
        <p:spPr>
          <a:xfrm>
            <a:off x="628650" y="1255223"/>
            <a:ext cx="274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ETMC collaboration, J = L+S</a:t>
            </a:r>
          </a:p>
        </p:txBody>
      </p:sp>
    </p:spTree>
    <p:extLst>
      <p:ext uri="{BB962C8B-B14F-4D97-AF65-F5344CB8AC3E}">
        <p14:creationId xmlns:p14="http://schemas.microsoft.com/office/powerpoint/2010/main" val="363503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Hadrons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Quarks form colorless states called hadrons:</a:t>
            </a:r>
          </a:p>
          <a:p>
            <a:pPr lvl="1"/>
            <a:r>
              <a:rPr lang="en-US" dirty="0"/>
              <a:t>Baryons are made out of 3 quarks. (For instance, t</a:t>
            </a:r>
            <a:r>
              <a:rPr lang="en-US" altLang="en-US" dirty="0"/>
              <a:t>he proton is made up of two up and one down quarks.)</a:t>
            </a:r>
          </a:p>
          <a:p>
            <a:pPr lvl="1"/>
            <a:r>
              <a:rPr lang="en-US" dirty="0"/>
              <a:t>Mesons are made out of a quark and an antiquark.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70" y="3566846"/>
            <a:ext cx="3121891" cy="2341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570" y="5807631"/>
            <a:ext cx="309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Baryons (proton, neutron,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02" y="3749558"/>
            <a:ext cx="1990605" cy="1990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6621" y="5807631"/>
            <a:ext cx="310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Mesons (</a:t>
            </a:r>
            <a:r>
              <a:rPr lang="en-US" dirty="0" err="1"/>
              <a:t>pions</a:t>
            </a:r>
            <a:r>
              <a:rPr lang="en-US" dirty="0"/>
              <a:t>, kaons, rho,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676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952"/>
            <a:ext cx="82296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514"/>
            <a:ext cx="8364828" cy="471127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In recent decades we have seen a lot of progress in our understanding of QCD in high energy collisions.</a:t>
            </a:r>
          </a:p>
          <a:p>
            <a:endParaRPr lang="en-US" sz="2000" dirty="0"/>
          </a:p>
          <a:p>
            <a:r>
              <a:rPr lang="en-US" sz="2000" dirty="0"/>
              <a:t>Non-linear small-x evolution equations have been derived, and used for a lot of successful phenomenology possibly providing evidence for gluon saturation.</a:t>
            </a:r>
          </a:p>
          <a:p>
            <a:endParaRPr lang="en-US" sz="2000" dirty="0"/>
          </a:p>
          <a:p>
            <a:r>
              <a:rPr lang="en-US" sz="2000" dirty="0"/>
              <a:t>The proton spin puzzle appears to be nearing resolution, with a non-zero gluon spin component recently measured at RHIC, lattice QCD achieving high precision, and theoretical developments on spin at small-x promising a handle on the quark and gluon polarizations in that region.</a:t>
            </a:r>
          </a:p>
          <a:p>
            <a:endParaRPr lang="en-US" sz="2000" dirty="0"/>
          </a:p>
          <a:p>
            <a:r>
              <a:rPr lang="en-US" sz="2000" dirty="0"/>
              <a:t>EIC will be able to address both of these important issues:</a:t>
            </a:r>
          </a:p>
          <a:p>
            <a:pPr lvl="1"/>
            <a:r>
              <a:rPr lang="en-US" sz="1600" dirty="0"/>
              <a:t>EIC can seal the discovery of saturation</a:t>
            </a:r>
          </a:p>
          <a:p>
            <a:pPr lvl="1"/>
            <a:r>
              <a:rPr lang="en-US" sz="1600" dirty="0"/>
              <a:t>EIC can resolve the spin puzzle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1328"/>
            <a:ext cx="8229600" cy="1143000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619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639"/>
            <a:ext cx="6550696" cy="1518034"/>
          </a:xfrm>
        </p:spPr>
        <p:txBody>
          <a:bodyPr>
            <a:normAutofit/>
          </a:bodyPr>
          <a:lstStyle/>
          <a:p>
            <a:r>
              <a:rPr lang="en-US" dirty="0"/>
              <a:t>Big Questions </a:t>
            </a:r>
            <a:br>
              <a:rPr lang="en-US" dirty="0"/>
            </a:br>
            <a:r>
              <a:rPr lang="en-US" dirty="0"/>
              <a:t>EIC Would Address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596" y="2313404"/>
            <a:ext cx="8229600" cy="3554924"/>
          </a:xfrm>
        </p:spPr>
        <p:txBody>
          <a:bodyPr>
            <a:normAutofit/>
          </a:bodyPr>
          <a:lstStyle/>
          <a:p>
            <a:r>
              <a:rPr lang="en-US" sz="2400" dirty="0"/>
              <a:t>How are the sea quarks and gluons, and their spins, distributed in space and momentum inside the nucleon?</a:t>
            </a:r>
          </a:p>
          <a:p>
            <a:endParaRPr lang="en-US" sz="2400" dirty="0"/>
          </a:p>
          <a:p>
            <a:r>
              <a:rPr lang="en-US" sz="2400" dirty="0"/>
              <a:t>Where does the saturation of gluon densities set it? What is the dynamics? Is it universal?</a:t>
            </a:r>
          </a:p>
          <a:p>
            <a:endParaRPr lang="en-US" sz="2400" dirty="0"/>
          </a:p>
          <a:p>
            <a:r>
              <a:rPr lang="en-US" sz="2400" dirty="0"/>
              <a:t>How does the nuclear environment affect the distribution of quarks and gluons and their interactions in nuclei?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creen Shot 2013-09-12 at 3.3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3" y="231373"/>
            <a:ext cx="1383437" cy="18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05800" cy="788987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/>
              </a:rPr>
              <a:t>Nonlinear Evolution at Work</a:t>
            </a:r>
          </a:p>
        </p:txBody>
      </p:sp>
      <p:sp>
        <p:nvSpPr>
          <p:cNvPr id="222211" name="Line 3"/>
          <p:cNvSpPr>
            <a:spLocks noChangeShapeType="1"/>
          </p:cNvSpPr>
          <p:nvPr/>
        </p:nvSpPr>
        <p:spPr bwMode="auto">
          <a:xfrm>
            <a:off x="1371600" y="2895600"/>
            <a:ext cx="2057400" cy="1295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2" name="Line 4"/>
          <p:cNvSpPr>
            <a:spLocks noChangeShapeType="1"/>
          </p:cNvSpPr>
          <p:nvPr/>
        </p:nvSpPr>
        <p:spPr bwMode="auto">
          <a:xfrm flipV="1">
            <a:off x="1143000" y="4572000"/>
            <a:ext cx="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3" name="Line 5"/>
          <p:cNvSpPr>
            <a:spLocks noChangeShapeType="1"/>
          </p:cNvSpPr>
          <p:nvPr/>
        </p:nvSpPr>
        <p:spPr bwMode="auto">
          <a:xfrm flipV="1">
            <a:off x="2209800" y="3429000"/>
            <a:ext cx="76200" cy="2362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4" name="Oval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800600" y="1752600"/>
            <a:ext cx="3429000" cy="3352800"/>
          </a:xfrm>
          <a:prstGeom prst="ellipse">
            <a:avLst/>
          </a:prstGeom>
          <a:solidFill>
            <a:srgbClr val="00CCFF">
              <a:alpha val="50000"/>
            </a:srgbClr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5" name="Oval 7"/>
          <p:cNvSpPr>
            <a:spLocks noChangeArrowheads="1"/>
          </p:cNvSpPr>
          <p:nvPr/>
        </p:nvSpPr>
        <p:spPr bwMode="auto">
          <a:xfrm>
            <a:off x="5410200" y="3733800"/>
            <a:ext cx="914400" cy="914400"/>
          </a:xfrm>
          <a:prstGeom prst="ellipse">
            <a:avLst/>
          </a:prstGeom>
          <a:solidFill>
            <a:srgbClr val="3399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6" name="Oval 8"/>
          <p:cNvSpPr>
            <a:spLocks noChangeArrowheads="1"/>
          </p:cNvSpPr>
          <p:nvPr/>
        </p:nvSpPr>
        <p:spPr bwMode="auto">
          <a:xfrm>
            <a:off x="6781800" y="3657600"/>
            <a:ext cx="914400" cy="914400"/>
          </a:xfrm>
          <a:prstGeom prst="ellipse">
            <a:avLst/>
          </a:prstGeom>
          <a:solidFill>
            <a:srgbClr val="3399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7" name="Oval 9"/>
          <p:cNvSpPr>
            <a:spLocks noChangeArrowheads="1"/>
          </p:cNvSpPr>
          <p:nvPr/>
        </p:nvSpPr>
        <p:spPr bwMode="auto">
          <a:xfrm>
            <a:off x="6553200" y="2362200"/>
            <a:ext cx="914400" cy="914400"/>
          </a:xfrm>
          <a:prstGeom prst="ellipse">
            <a:avLst/>
          </a:prstGeom>
          <a:solidFill>
            <a:srgbClr val="3399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8" name="Oval 10"/>
          <p:cNvSpPr>
            <a:spLocks noChangeArrowheads="1"/>
          </p:cNvSpPr>
          <p:nvPr/>
        </p:nvSpPr>
        <p:spPr bwMode="auto">
          <a:xfrm>
            <a:off x="5257800" y="2362200"/>
            <a:ext cx="914400" cy="914400"/>
          </a:xfrm>
          <a:prstGeom prst="ellipse">
            <a:avLst/>
          </a:prstGeom>
          <a:solidFill>
            <a:srgbClr val="3399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9" name="Oval 11"/>
          <p:cNvSpPr>
            <a:spLocks noChangeArrowheads="1"/>
          </p:cNvSpPr>
          <p:nvPr/>
        </p:nvSpPr>
        <p:spPr bwMode="auto">
          <a:xfrm>
            <a:off x="7391400" y="25146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0" name="Oval 12"/>
          <p:cNvSpPr>
            <a:spLocks noChangeArrowheads="1"/>
          </p:cNvSpPr>
          <p:nvPr/>
        </p:nvSpPr>
        <p:spPr bwMode="auto">
          <a:xfrm>
            <a:off x="6324600" y="36576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1" name="Oval 13"/>
          <p:cNvSpPr>
            <a:spLocks noChangeArrowheads="1"/>
          </p:cNvSpPr>
          <p:nvPr/>
        </p:nvSpPr>
        <p:spPr bwMode="auto">
          <a:xfrm>
            <a:off x="6172200" y="44196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2" name="Oval 14"/>
          <p:cNvSpPr>
            <a:spLocks noChangeArrowheads="1"/>
          </p:cNvSpPr>
          <p:nvPr/>
        </p:nvSpPr>
        <p:spPr bwMode="auto">
          <a:xfrm>
            <a:off x="7239000" y="32004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3" name="Oval 15"/>
          <p:cNvSpPr>
            <a:spLocks noChangeArrowheads="1"/>
          </p:cNvSpPr>
          <p:nvPr/>
        </p:nvSpPr>
        <p:spPr bwMode="auto">
          <a:xfrm>
            <a:off x="6172200" y="31242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4" name="Oval 16"/>
          <p:cNvSpPr>
            <a:spLocks noChangeArrowheads="1"/>
          </p:cNvSpPr>
          <p:nvPr/>
        </p:nvSpPr>
        <p:spPr bwMode="auto">
          <a:xfrm>
            <a:off x="5638800" y="32004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5" name="Oval 17"/>
          <p:cNvSpPr>
            <a:spLocks noChangeArrowheads="1"/>
          </p:cNvSpPr>
          <p:nvPr/>
        </p:nvSpPr>
        <p:spPr bwMode="auto">
          <a:xfrm>
            <a:off x="6096000" y="23622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6" name="Oval 18"/>
          <p:cNvSpPr>
            <a:spLocks noChangeArrowheads="1"/>
          </p:cNvSpPr>
          <p:nvPr/>
        </p:nvSpPr>
        <p:spPr bwMode="auto">
          <a:xfrm>
            <a:off x="5105400" y="33528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7" name="Oval 19"/>
          <p:cNvSpPr>
            <a:spLocks noChangeArrowheads="1"/>
          </p:cNvSpPr>
          <p:nvPr/>
        </p:nvSpPr>
        <p:spPr bwMode="auto">
          <a:xfrm>
            <a:off x="6477000" y="19050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8" name="Oval 20"/>
          <p:cNvSpPr>
            <a:spLocks noChangeArrowheads="1"/>
          </p:cNvSpPr>
          <p:nvPr/>
        </p:nvSpPr>
        <p:spPr bwMode="auto">
          <a:xfrm>
            <a:off x="6858000" y="44196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9" name="Oval 21"/>
          <p:cNvSpPr>
            <a:spLocks noChangeArrowheads="1"/>
          </p:cNvSpPr>
          <p:nvPr/>
        </p:nvSpPr>
        <p:spPr bwMode="auto">
          <a:xfrm>
            <a:off x="5943600" y="46482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0" name="Oval 22"/>
          <p:cNvSpPr>
            <a:spLocks noChangeArrowheads="1"/>
          </p:cNvSpPr>
          <p:nvPr/>
        </p:nvSpPr>
        <p:spPr bwMode="auto">
          <a:xfrm>
            <a:off x="5562600" y="35814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1" name="Oval 23"/>
          <p:cNvSpPr>
            <a:spLocks noChangeArrowheads="1"/>
          </p:cNvSpPr>
          <p:nvPr/>
        </p:nvSpPr>
        <p:spPr bwMode="auto">
          <a:xfrm>
            <a:off x="7010400" y="22098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2" name="Oval 24"/>
          <p:cNvSpPr>
            <a:spLocks noChangeArrowheads="1"/>
          </p:cNvSpPr>
          <p:nvPr/>
        </p:nvSpPr>
        <p:spPr bwMode="auto">
          <a:xfrm>
            <a:off x="6477000" y="2286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3" name="Oval 25"/>
          <p:cNvSpPr>
            <a:spLocks noChangeArrowheads="1"/>
          </p:cNvSpPr>
          <p:nvPr/>
        </p:nvSpPr>
        <p:spPr bwMode="auto">
          <a:xfrm>
            <a:off x="5257800" y="3810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4" name="Oval 26"/>
          <p:cNvSpPr>
            <a:spLocks noChangeArrowheads="1"/>
          </p:cNvSpPr>
          <p:nvPr/>
        </p:nvSpPr>
        <p:spPr bwMode="auto">
          <a:xfrm>
            <a:off x="7620000" y="29718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5" name="Oval 27"/>
          <p:cNvSpPr>
            <a:spLocks noChangeArrowheads="1"/>
          </p:cNvSpPr>
          <p:nvPr/>
        </p:nvSpPr>
        <p:spPr bwMode="auto">
          <a:xfrm>
            <a:off x="7620000" y="35814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6" name="Oval 28"/>
          <p:cNvSpPr>
            <a:spLocks noChangeArrowheads="1"/>
          </p:cNvSpPr>
          <p:nvPr/>
        </p:nvSpPr>
        <p:spPr bwMode="auto">
          <a:xfrm>
            <a:off x="7010400" y="3429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7" name="Oval 29"/>
          <p:cNvSpPr>
            <a:spLocks noChangeArrowheads="1"/>
          </p:cNvSpPr>
          <p:nvPr/>
        </p:nvSpPr>
        <p:spPr bwMode="auto">
          <a:xfrm>
            <a:off x="6096000" y="35814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8" name="Oval 30"/>
          <p:cNvSpPr>
            <a:spLocks noChangeArrowheads="1"/>
          </p:cNvSpPr>
          <p:nvPr/>
        </p:nvSpPr>
        <p:spPr bwMode="auto">
          <a:xfrm>
            <a:off x="5943600" y="2286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9" name="Oval 31"/>
          <p:cNvSpPr>
            <a:spLocks noChangeArrowheads="1"/>
          </p:cNvSpPr>
          <p:nvPr/>
        </p:nvSpPr>
        <p:spPr bwMode="auto">
          <a:xfrm>
            <a:off x="5105400" y="3048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0" name="Oval 32"/>
          <p:cNvSpPr>
            <a:spLocks noChangeArrowheads="1"/>
          </p:cNvSpPr>
          <p:nvPr/>
        </p:nvSpPr>
        <p:spPr bwMode="auto">
          <a:xfrm>
            <a:off x="6629400" y="43434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1" name="Oval 33"/>
          <p:cNvSpPr>
            <a:spLocks noChangeArrowheads="1"/>
          </p:cNvSpPr>
          <p:nvPr/>
        </p:nvSpPr>
        <p:spPr bwMode="auto">
          <a:xfrm>
            <a:off x="6400800" y="41148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2" name="Oval 34"/>
          <p:cNvSpPr>
            <a:spLocks noChangeArrowheads="1"/>
          </p:cNvSpPr>
          <p:nvPr/>
        </p:nvSpPr>
        <p:spPr bwMode="auto">
          <a:xfrm>
            <a:off x="6172200" y="28956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3" name="Oval 35"/>
          <p:cNvSpPr>
            <a:spLocks noChangeArrowheads="1"/>
          </p:cNvSpPr>
          <p:nvPr/>
        </p:nvSpPr>
        <p:spPr bwMode="auto">
          <a:xfrm>
            <a:off x="6705600" y="32766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4" name="Oval 36"/>
          <p:cNvSpPr>
            <a:spLocks noChangeArrowheads="1"/>
          </p:cNvSpPr>
          <p:nvPr/>
        </p:nvSpPr>
        <p:spPr bwMode="auto">
          <a:xfrm>
            <a:off x="6172200" y="38100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5" name="Oval 37"/>
          <p:cNvSpPr>
            <a:spLocks noChangeArrowheads="1"/>
          </p:cNvSpPr>
          <p:nvPr/>
        </p:nvSpPr>
        <p:spPr bwMode="auto">
          <a:xfrm>
            <a:off x="5791200" y="2209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6" name="Oval 38"/>
          <p:cNvSpPr>
            <a:spLocks noChangeArrowheads="1"/>
          </p:cNvSpPr>
          <p:nvPr/>
        </p:nvSpPr>
        <p:spPr bwMode="auto">
          <a:xfrm>
            <a:off x="5105400" y="3733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7" name="Oval 39"/>
          <p:cNvSpPr>
            <a:spLocks noChangeArrowheads="1"/>
          </p:cNvSpPr>
          <p:nvPr/>
        </p:nvSpPr>
        <p:spPr bwMode="auto">
          <a:xfrm>
            <a:off x="6096000" y="34290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8" name="Oval 40"/>
          <p:cNvSpPr>
            <a:spLocks noChangeArrowheads="1"/>
          </p:cNvSpPr>
          <p:nvPr/>
        </p:nvSpPr>
        <p:spPr bwMode="auto">
          <a:xfrm>
            <a:off x="7696200" y="3352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9" name="Oval 41"/>
          <p:cNvSpPr>
            <a:spLocks noChangeArrowheads="1"/>
          </p:cNvSpPr>
          <p:nvPr/>
        </p:nvSpPr>
        <p:spPr bwMode="auto">
          <a:xfrm>
            <a:off x="7086600" y="32766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0" name="Oval 42"/>
          <p:cNvSpPr>
            <a:spLocks noChangeArrowheads="1"/>
          </p:cNvSpPr>
          <p:nvPr/>
        </p:nvSpPr>
        <p:spPr bwMode="auto">
          <a:xfrm>
            <a:off x="6629400" y="46482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1" name="Oval 43"/>
          <p:cNvSpPr>
            <a:spLocks noChangeArrowheads="1"/>
          </p:cNvSpPr>
          <p:nvPr/>
        </p:nvSpPr>
        <p:spPr bwMode="auto">
          <a:xfrm>
            <a:off x="6324600" y="2209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2" name="Oval 44"/>
          <p:cNvSpPr>
            <a:spLocks noChangeArrowheads="1"/>
          </p:cNvSpPr>
          <p:nvPr/>
        </p:nvSpPr>
        <p:spPr bwMode="auto">
          <a:xfrm>
            <a:off x="5410200" y="3200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3" name="Oval 45"/>
          <p:cNvSpPr>
            <a:spLocks noChangeArrowheads="1"/>
          </p:cNvSpPr>
          <p:nvPr/>
        </p:nvSpPr>
        <p:spPr bwMode="auto">
          <a:xfrm>
            <a:off x="6629400" y="4114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4" name="Oval 46"/>
          <p:cNvSpPr>
            <a:spLocks noChangeArrowheads="1"/>
          </p:cNvSpPr>
          <p:nvPr/>
        </p:nvSpPr>
        <p:spPr bwMode="auto">
          <a:xfrm>
            <a:off x="7391400" y="30480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5" name="Oval 47"/>
          <p:cNvSpPr>
            <a:spLocks noChangeArrowheads="1"/>
          </p:cNvSpPr>
          <p:nvPr/>
        </p:nvSpPr>
        <p:spPr bwMode="auto">
          <a:xfrm>
            <a:off x="6477000" y="2971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6" name="Oval 48"/>
          <p:cNvSpPr>
            <a:spLocks noChangeArrowheads="1"/>
          </p:cNvSpPr>
          <p:nvPr/>
        </p:nvSpPr>
        <p:spPr bwMode="auto">
          <a:xfrm>
            <a:off x="6019800" y="31242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7" name="Oval 49"/>
          <p:cNvSpPr>
            <a:spLocks noChangeArrowheads="1"/>
          </p:cNvSpPr>
          <p:nvPr/>
        </p:nvSpPr>
        <p:spPr bwMode="auto">
          <a:xfrm>
            <a:off x="6781800" y="3581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8" name="Oval 50"/>
          <p:cNvSpPr>
            <a:spLocks noChangeArrowheads="1"/>
          </p:cNvSpPr>
          <p:nvPr/>
        </p:nvSpPr>
        <p:spPr bwMode="auto">
          <a:xfrm>
            <a:off x="6553200" y="35052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9" name="Oval 51"/>
          <p:cNvSpPr>
            <a:spLocks noChangeArrowheads="1"/>
          </p:cNvSpPr>
          <p:nvPr/>
        </p:nvSpPr>
        <p:spPr bwMode="auto">
          <a:xfrm>
            <a:off x="6934200" y="2057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0" name="Oval 52"/>
          <p:cNvSpPr>
            <a:spLocks noChangeArrowheads="1"/>
          </p:cNvSpPr>
          <p:nvPr/>
        </p:nvSpPr>
        <p:spPr bwMode="auto">
          <a:xfrm>
            <a:off x="5105400" y="2819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1" name="Oval 53"/>
          <p:cNvSpPr>
            <a:spLocks noChangeArrowheads="1"/>
          </p:cNvSpPr>
          <p:nvPr/>
        </p:nvSpPr>
        <p:spPr bwMode="auto">
          <a:xfrm>
            <a:off x="6324600" y="42672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2" name="Oval 54"/>
          <p:cNvSpPr>
            <a:spLocks noChangeArrowheads="1"/>
          </p:cNvSpPr>
          <p:nvPr/>
        </p:nvSpPr>
        <p:spPr bwMode="auto">
          <a:xfrm>
            <a:off x="7391400" y="2438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3" name="Oval 55"/>
          <p:cNvSpPr>
            <a:spLocks noChangeArrowheads="1"/>
          </p:cNvSpPr>
          <p:nvPr/>
        </p:nvSpPr>
        <p:spPr bwMode="auto">
          <a:xfrm>
            <a:off x="7467600" y="36576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4" name="Text Box 56"/>
          <p:cNvSpPr txBox="1">
            <a:spLocks noChangeArrowheads="1"/>
          </p:cNvSpPr>
          <p:nvPr/>
        </p:nvSpPr>
        <p:spPr bwMode="auto">
          <a:xfrm>
            <a:off x="228600" y="1676400"/>
            <a:ext cx="4711033" cy="400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ü"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First </a:t>
            </a:r>
            <a:r>
              <a:rPr lang="en-U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partons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are produced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overlapping each other, all of them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about the same size.</a:t>
            </a:r>
            <a:r>
              <a:rPr lang="en-US" sz="2400" dirty="0">
                <a:solidFill>
                  <a:srgbClr val="99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endParaRPr lang="en-US" sz="2400" dirty="0">
              <a:solidFill>
                <a:srgbClr val="996633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ü"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When some critical density is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reached no more </a:t>
            </a:r>
            <a:r>
              <a:rPr lang="en-U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partons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of given 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size can fit in the wave function.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The proton starts producing smaller 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partons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to fit them in.</a:t>
            </a:r>
          </a:p>
        </p:txBody>
      </p:sp>
      <p:sp>
        <p:nvSpPr>
          <p:cNvPr id="222265" name="Text Box 57"/>
          <p:cNvSpPr txBox="1">
            <a:spLocks noChangeArrowheads="1"/>
          </p:cNvSpPr>
          <p:nvPr/>
        </p:nvSpPr>
        <p:spPr bwMode="auto">
          <a:xfrm>
            <a:off x="4419600" y="5562600"/>
            <a:ext cx="4603750" cy="641350"/>
          </a:xfrm>
          <a:prstGeom prst="rect">
            <a:avLst/>
          </a:prstGeom>
          <a:solidFill>
            <a:srgbClr val="99CCFF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Color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3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Glass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Condensate</a:t>
            </a:r>
          </a:p>
        </p:txBody>
      </p:sp>
      <p:sp>
        <p:nvSpPr>
          <p:cNvPr id="222266" name="Text Box 58"/>
          <p:cNvSpPr txBox="1">
            <a:spLocks noChangeArrowheads="1"/>
          </p:cNvSpPr>
          <p:nvPr/>
        </p:nvSpPr>
        <p:spPr bwMode="auto">
          <a:xfrm>
            <a:off x="5943600" y="12192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2096974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22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22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5" dur="1000"/>
                                        <p:tgtEl>
                                          <p:spTgt spid="22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9" grpId="0" animBg="1"/>
      <p:bldP spid="222220" grpId="0" animBg="1"/>
      <p:bldP spid="222221" grpId="0" animBg="1"/>
      <p:bldP spid="222222" grpId="0" animBg="1"/>
      <p:bldP spid="222223" grpId="0" animBg="1"/>
      <p:bldP spid="222224" grpId="0" animBg="1"/>
      <p:bldP spid="222225" grpId="0" animBg="1"/>
      <p:bldP spid="222226" grpId="0" animBg="1"/>
      <p:bldP spid="222227" grpId="0" animBg="1"/>
      <p:bldP spid="222228" grpId="0" animBg="1"/>
      <p:bldP spid="222229" grpId="0" animBg="1"/>
      <p:bldP spid="222230" grpId="0" animBg="1"/>
      <p:bldP spid="222231" grpId="0" animBg="1"/>
      <p:bldP spid="222232" grpId="0" animBg="1"/>
      <p:bldP spid="222233" grpId="0" animBg="1"/>
      <p:bldP spid="222234" grpId="0" animBg="1"/>
      <p:bldP spid="222235" grpId="0" animBg="1"/>
      <p:bldP spid="222236" grpId="0" animBg="1"/>
      <p:bldP spid="222237" grpId="0" animBg="1"/>
      <p:bldP spid="222238" grpId="0" animBg="1"/>
      <p:bldP spid="222239" grpId="0" animBg="1"/>
      <p:bldP spid="222240" grpId="0" animBg="1"/>
      <p:bldP spid="222241" grpId="0" animBg="1"/>
      <p:bldP spid="222242" grpId="0" animBg="1"/>
      <p:bldP spid="222243" grpId="0" animBg="1"/>
      <p:bldP spid="222244" grpId="0" animBg="1"/>
      <p:bldP spid="222245" grpId="0" animBg="1"/>
      <p:bldP spid="222246" grpId="0" animBg="1"/>
      <p:bldP spid="222247" grpId="0" animBg="1"/>
      <p:bldP spid="222248" grpId="0" animBg="1"/>
      <p:bldP spid="222249" grpId="0" animBg="1"/>
      <p:bldP spid="222250" grpId="0" animBg="1"/>
      <p:bldP spid="222251" grpId="0" animBg="1"/>
      <p:bldP spid="222252" grpId="0" animBg="1"/>
      <p:bldP spid="222253" grpId="0" animBg="1"/>
      <p:bldP spid="222254" grpId="0" animBg="1"/>
      <p:bldP spid="222255" grpId="0" animBg="1"/>
      <p:bldP spid="222256" grpId="0" animBg="1"/>
      <p:bldP spid="222257" grpId="0" animBg="1"/>
      <p:bldP spid="222258" grpId="0" animBg="1"/>
      <p:bldP spid="222259" grpId="0" animBg="1"/>
      <p:bldP spid="222260" grpId="0" animBg="1"/>
      <p:bldP spid="222261" grpId="0" animBg="1"/>
      <p:bldP spid="222262" grpId="0" animBg="1"/>
      <p:bldP spid="222263" grpId="0" animBg="1"/>
      <p:bldP spid="22226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satbk">
            <a:hlinkClick r:id="" action="ppaction://noaction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092200"/>
            <a:ext cx="6172200" cy="4095750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63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7620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Map of High Energy QCD</a:t>
            </a: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52400" y="990600"/>
            <a:ext cx="37211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Saturation physics</a:t>
            </a: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allows us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to study regions of high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parton density in the </a:t>
            </a:r>
            <a:r>
              <a:rPr lang="en-US" sz="240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small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coupling regime</a:t>
            </a: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where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calculations are still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under control!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81000" y="5562600"/>
            <a:ext cx="5151438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Transition to saturation region is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characterized by the </a:t>
            </a:r>
            <a:r>
              <a:rPr lang="en-US" sz="2400" u="sng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saturation scale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7910513" y="4953000"/>
            <a:ext cx="1233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sym typeface="Mathematica1Mono" charset="0"/>
              </a:rPr>
              <a:t>(or  p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  <a:ea typeface="ＭＳ Ｐゴシック" charset="0"/>
                <a:sym typeface="Mathematica1Mono" charset="0"/>
              </a:rPr>
              <a:t>T</a:t>
            </a:r>
            <a:r>
              <a:rPr lang="en-US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sym typeface="Mathematica1Mono" charset="0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sym typeface="Mathematica1Mono" charset="0"/>
              </a:rPr>
              <a:t>)</a:t>
            </a:r>
          </a:p>
        </p:txBody>
      </p:sp>
      <p:graphicFrame>
        <p:nvGraphicFramePr>
          <p:cNvPr id="226311" name="Object 7"/>
          <p:cNvGraphicFramePr>
            <a:graphicFrameLocks noChangeAspect="1"/>
          </p:cNvGraphicFramePr>
          <p:nvPr/>
        </p:nvGraphicFramePr>
        <p:xfrm>
          <a:off x="6157913" y="5481638"/>
          <a:ext cx="2339975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5" name="Equation" r:id="rId4" imgW="965160" imgH="469800" progId="Equation.3">
                  <p:embed/>
                </p:oleObj>
              </mc:Choice>
              <mc:Fallback>
                <p:oleObj name="Equation" r:id="rId4" imgW="965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7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7913" y="5481638"/>
                        <a:ext cx="2339975" cy="1139825"/>
                      </a:xfrm>
                      <a:prstGeom prst="rect">
                        <a:avLst/>
                      </a:prstGeom>
                      <a:solidFill>
                        <a:srgbClr val="FFFF99">
                          <a:alpha val="75999"/>
                        </a:srgbClr>
                      </a:solidFill>
                      <a:ln w="285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0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9" grpId="0"/>
      <p:bldP spid="2263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Saturation Scales at EIC</a:t>
            </a:r>
          </a:p>
        </p:txBody>
      </p:sp>
      <p:pic>
        <p:nvPicPr>
          <p:cNvPr id="4" name="Content Placeholder 3" descr="Q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7" r="-192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57378" y="1277034"/>
            <a:ext cx="4628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Model I = MV-inspired dipole model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Model II = running-coupling BK evolution (</a:t>
            </a:r>
            <a:r>
              <a:rPr lang="en-US" dirty="0" err="1">
                <a:solidFill>
                  <a:prstClr val="black"/>
                </a:solidFill>
              </a:rPr>
              <a:t>rcBK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378" y="6035441"/>
            <a:ext cx="5270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The difference in Q</a:t>
            </a:r>
            <a:r>
              <a:rPr lang="en-US" baseline="-25000" dirty="0">
                <a:solidFill>
                  <a:prstClr val="black"/>
                </a:solidFill>
              </a:rPr>
              <a:t>s</a:t>
            </a:r>
            <a:r>
              <a:rPr lang="en-US" dirty="0">
                <a:solidFill>
                  <a:prstClr val="black"/>
                </a:solidFill>
              </a:rPr>
              <a:t> values is minimal in the EIC range.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Still theoretical uncertainty remains.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2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Impact on </a:t>
            </a:r>
            <a:r>
              <a:rPr lang="en-US"/>
              <a:t>proton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62303"/>
          </a:xfrm>
        </p:spPr>
        <p:txBody>
          <a:bodyPr>
            <a:normAutofit/>
          </a:bodyPr>
          <a:lstStyle/>
          <a:p>
            <a:r>
              <a:rPr lang="en-US" sz="2000" dirty="0"/>
              <a:t>Defining                                                              we plot it  for x</a:t>
            </a:r>
            <a:r>
              <a:rPr lang="en-US" sz="2000" baseline="-25000" dirty="0"/>
              <a:t>0</a:t>
            </a:r>
            <a:r>
              <a:rPr lang="en-US" sz="2000" dirty="0"/>
              <a:t>=0.03, 0.01, 0.001: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observe a moderate to significant enhancement of quark spin. </a:t>
            </a:r>
          </a:p>
          <a:p>
            <a:r>
              <a:rPr lang="en-US" sz="2000" dirty="0"/>
              <a:t>More detailed phenomenology is needed in the future.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0" y="1973194"/>
            <a:ext cx="6799700" cy="29884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379" y="1118316"/>
            <a:ext cx="3011902" cy="5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of our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G on the proton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62303"/>
          </a:xfrm>
        </p:spPr>
        <p:txBody>
          <a:bodyPr>
            <a:normAutofit/>
          </a:bodyPr>
          <a:lstStyle/>
          <a:p>
            <a:r>
              <a:rPr lang="en-US" sz="2000" dirty="0"/>
              <a:t>We have attached a                                           curve to the existing </a:t>
            </a:r>
            <a:r>
              <a:rPr lang="en-US" sz="2000" dirty="0" err="1"/>
              <a:t>hPDF’s</a:t>
            </a:r>
            <a:r>
              <a:rPr lang="en-US" sz="2000" dirty="0"/>
              <a:t> fits at some ad hoc small value of x labeled x</a:t>
            </a:r>
            <a:r>
              <a:rPr lang="en-US" sz="2000" baseline="-25000" dirty="0"/>
              <a:t>0</a:t>
            </a:r>
            <a:r>
              <a:rPr lang="en-US" sz="2000" dirty="0"/>
              <a:t> 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2261-BD66-B544-9384-C35EE5C4F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4" y="1954135"/>
            <a:ext cx="8506092" cy="37400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29457" y="5776570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“ballpark”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phenomenology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56" y="1142999"/>
            <a:ext cx="2168021" cy="3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625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of our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G on the proton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62303"/>
          </a:xfrm>
        </p:spPr>
        <p:txBody>
          <a:bodyPr>
            <a:normAutofit/>
          </a:bodyPr>
          <a:lstStyle/>
          <a:p>
            <a:r>
              <a:rPr lang="en-US" sz="2000" dirty="0"/>
              <a:t>Defining                                                              we plot it  for x</a:t>
            </a:r>
            <a:r>
              <a:rPr lang="en-US" sz="2000" baseline="-25000" dirty="0"/>
              <a:t>0</a:t>
            </a:r>
            <a:r>
              <a:rPr lang="en-US" sz="2000" dirty="0"/>
              <a:t>=0.08, 0.05, 0.001: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observe a moderate enhancement of gluon spin. </a:t>
            </a:r>
          </a:p>
          <a:p>
            <a:r>
              <a:rPr lang="en-US" sz="2000" dirty="0"/>
              <a:t>More detailed phenomenology is needed in the future.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2261-BD66-B544-9384-C35EE5C4F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0" y="2007118"/>
            <a:ext cx="6799700" cy="2920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6" y="1044392"/>
            <a:ext cx="3191687" cy="5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nning-deltag-band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3" r="11670" b="2854"/>
          <a:stretch/>
        </p:blipFill>
        <p:spPr>
          <a:xfrm>
            <a:off x="163839" y="835217"/>
            <a:ext cx="2894782" cy="2792958"/>
          </a:xfrm>
          <a:prstGeom prst="rect">
            <a:avLst/>
          </a:prstGeom>
        </p:spPr>
      </p:pic>
      <p:pic>
        <p:nvPicPr>
          <p:cNvPr id="7" name="Picture 6" descr="running-deltas-ban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r="12511" b="3065"/>
          <a:stretch/>
        </p:blipFill>
        <p:spPr>
          <a:xfrm>
            <a:off x="3150453" y="866969"/>
            <a:ext cx="2867220" cy="2744783"/>
          </a:xfrm>
          <a:prstGeom prst="rect">
            <a:avLst/>
          </a:prstGeom>
        </p:spPr>
      </p:pic>
      <p:pic>
        <p:nvPicPr>
          <p:cNvPr id="8" name="Picture 7" descr="running-deltal-ban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2" r="12091" b="2855"/>
          <a:stretch/>
        </p:blipFill>
        <p:spPr>
          <a:xfrm>
            <a:off x="6177290" y="855330"/>
            <a:ext cx="2880985" cy="27654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47043" y="3660967"/>
            <a:ext cx="109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Gluon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4151" y="3665200"/>
            <a:ext cx="1426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Quarks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0238" y="3531856"/>
            <a:ext cx="2717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</a:rPr>
              <a:t>orbital angular</a:t>
            </a:r>
          </a:p>
          <a:p>
            <a:pPr algn="ctr" defTabSz="457200"/>
            <a:r>
              <a:rPr lang="en-US" sz="2800" dirty="0">
                <a:solidFill>
                  <a:prstClr val="black"/>
                </a:solidFill>
              </a:rPr>
              <a:t>momentum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6357" y="3650386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1/2    -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11500" y="3618637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98067" y="3654622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-4660"/>
            <a:ext cx="9144000" cy="769441"/>
          </a:xfrm>
          <a:prstGeom prst="rect">
            <a:avLst/>
          </a:prstGeom>
          <a:solidFill>
            <a:srgbClr val="3AC5D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>
                <a:solidFill>
                  <a:prstClr val="black"/>
                </a:solidFill>
              </a:rPr>
              <a:t>EIC: Solving the Spin Puzzle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2372" y="4216979"/>
            <a:ext cx="300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CC"/>
                </a:solidFill>
              </a:rPr>
              <a:t>Above plot shows the running integral of ∆g(x,Q</a:t>
            </a:r>
            <a:r>
              <a:rPr lang="en-US" baseline="30000" dirty="0">
                <a:solidFill>
                  <a:srgbClr val="0000CC"/>
                </a:solidFill>
              </a:rPr>
              <a:t>2</a:t>
            </a:r>
            <a:r>
              <a:rPr lang="en-US" dirty="0">
                <a:solidFill>
                  <a:srgbClr val="0000CC"/>
                </a:solidFill>
              </a:rPr>
              <a:t>) from </a:t>
            </a:r>
            <a:r>
              <a:rPr lang="en-US" dirty="0" err="1">
                <a:solidFill>
                  <a:srgbClr val="0000CC"/>
                </a:solidFill>
              </a:rPr>
              <a:t>x</a:t>
            </a:r>
            <a:r>
              <a:rPr lang="en-US" baseline="-25000" dirty="0" err="1">
                <a:solidFill>
                  <a:srgbClr val="0000CC"/>
                </a:solidFill>
              </a:rPr>
              <a:t>min</a:t>
            </a:r>
            <a:r>
              <a:rPr lang="en-US" dirty="0">
                <a:solidFill>
                  <a:srgbClr val="0000CC"/>
                </a:solidFill>
              </a:rPr>
              <a:t> to 1 as a function of </a:t>
            </a:r>
            <a:r>
              <a:rPr lang="en-US" dirty="0" err="1">
                <a:solidFill>
                  <a:srgbClr val="0000CC"/>
                </a:solidFill>
              </a:rPr>
              <a:t>x</a:t>
            </a:r>
            <a:r>
              <a:rPr lang="en-US" baseline="-25000" dirty="0" err="1">
                <a:solidFill>
                  <a:srgbClr val="0000CC"/>
                </a:solidFill>
              </a:rPr>
              <a:t>min</a:t>
            </a:r>
            <a:r>
              <a:rPr lang="en-US" baseline="-25000" dirty="0">
                <a:solidFill>
                  <a:srgbClr val="0000CC"/>
                </a:solidFill>
              </a:rPr>
              <a:t> </a:t>
            </a:r>
            <a:endParaRPr lang="en-US" dirty="0">
              <a:solidFill>
                <a:srgbClr val="0000CC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79646"/>
                </a:solidFill>
              </a:rPr>
              <a:t>Large reduction in uncertainty on ∆G from EIC can be seen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10997" y="4203740"/>
            <a:ext cx="2586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000"/>
                </a:solidFill>
              </a:rPr>
              <a:t>EIC will also reduce the uncertainty on the quark contribution to the proton spin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21020" y="4522902"/>
            <a:ext cx="2822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</a:rPr>
              <a:t>Constraints on gluon and quark contributions will provide information on the orbital angular momentum component of proton spin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F1A5-65B2-41F6-AD05-5B8013FF4B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6771" y="1841707"/>
            <a:ext cx="177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arXiv:1409.1633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0419" y="6103612"/>
            <a:ext cx="462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Aschenaur</a:t>
            </a:r>
            <a:r>
              <a:rPr lang="en-US" dirty="0"/>
              <a:t> et al, </a:t>
            </a:r>
            <a:r>
              <a:rPr lang="pt-BR" b="1" dirty="0">
                <a:hlinkClick r:id="rId5"/>
              </a:rPr>
              <a:t>arXiv:</a:t>
            </a:r>
            <a:r>
              <a:rPr lang="is-IS" b="1" dirty="0"/>
              <a:t>1409.1633 </a:t>
            </a:r>
            <a:r>
              <a:rPr lang="pt-BR" b="1" dirty="0"/>
              <a:t>[</a:t>
            </a:r>
            <a:r>
              <a:rPr lang="pt-BR" b="1" dirty="0" err="1"/>
              <a:t>hep-ph</a:t>
            </a:r>
            <a:r>
              <a:rPr lang="pt-BR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410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223"/>
            <a:ext cx="7886700" cy="1325563"/>
          </a:xfrm>
        </p:spPr>
        <p:txBody>
          <a:bodyPr/>
          <a:lstStyle/>
          <a:p>
            <a:r>
              <a:rPr lang="en-US" dirty="0"/>
              <a:t>Gluons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7833"/>
            <a:ext cx="78867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dirty="0"/>
              <a:t>Quarks are being held together by </a:t>
            </a: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gluons</a:t>
            </a:r>
            <a:r>
              <a:rPr lang="en-US" altLang="en-US" sz="2400" dirty="0"/>
              <a:t>. </a:t>
            </a:r>
          </a:p>
          <a:p>
            <a:pPr>
              <a:defRPr/>
            </a:pPr>
            <a:r>
              <a:rPr lang="en-US" altLang="en-US" sz="2400" dirty="0"/>
              <a:t>Gluons are spin-1 massless bosons.</a:t>
            </a:r>
          </a:p>
          <a:p>
            <a:pPr>
              <a:defRPr/>
            </a:pPr>
            <a:r>
              <a:rPr lang="en-US" altLang="en-US" sz="2400" dirty="0"/>
              <a:t>Gluons carry 8 colors – pairwise combinations of quark and antiquark colors (sort of). </a:t>
            </a:r>
          </a:p>
          <a:p>
            <a:pPr>
              <a:defRPr/>
            </a:pPr>
            <a:r>
              <a:rPr lang="en-US" altLang="en-US" sz="2400" dirty="0"/>
              <a:t>Gluons bind quarks together </a:t>
            </a:r>
            <a:br>
              <a:rPr lang="en-US" altLang="en-US" sz="2400" dirty="0"/>
            </a:br>
            <a:r>
              <a:rPr lang="en-US" altLang="en-US" sz="2400" dirty="0"/>
              <a:t>to form hadrons:</a:t>
            </a:r>
          </a:p>
          <a:p>
            <a:pPr>
              <a:defRPr/>
            </a:pPr>
            <a:endParaRPr lang="en-US" altLang="en-US" sz="2400" dirty="0">
              <a:latin typeface="Times New Roman" charset="0"/>
            </a:endParaRPr>
          </a:p>
          <a:p>
            <a:pPr>
              <a:defRPr/>
            </a:pPr>
            <a:endParaRPr lang="en-US" altLang="en-US" sz="2400" dirty="0">
              <a:latin typeface="Times New Roman" charset="0"/>
            </a:endParaRPr>
          </a:p>
          <a:p>
            <a:pPr>
              <a:defRPr/>
            </a:pPr>
            <a:endParaRPr lang="en-US" altLang="en-US" sz="2400" dirty="0">
              <a:latin typeface="Times New Roman" charset="0"/>
            </a:endParaRPr>
          </a:p>
        </p:txBody>
      </p:sp>
      <p:pic>
        <p:nvPicPr>
          <p:cNvPr id="4" name="Picture 3" descr="cny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45" y="4314898"/>
            <a:ext cx="1910007" cy="23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obert_mi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03" y="4483107"/>
            <a:ext cx="2447797" cy="172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3" y="4060272"/>
            <a:ext cx="3302442" cy="2476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020" y="5779234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Gluons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89520" y="5416938"/>
            <a:ext cx="995257" cy="4384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33545" y="3070646"/>
            <a:ext cx="3825856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Gluons were postulated by </a:t>
            </a:r>
            <a:br>
              <a:rPr lang="en-US" alt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Chen-Ning </a:t>
            </a:r>
            <a:r>
              <a:rPr lang="en-US" altLang="en-US" sz="2400" dirty="0">
                <a:solidFill>
                  <a:prstClr val="black"/>
                </a:solidFill>
              </a:rPr>
              <a:t>Yang </a:t>
            </a:r>
            <a:br>
              <a:rPr lang="en-US" altLang="en-US" sz="2400" dirty="0">
                <a:solidFill>
                  <a:prstClr val="black"/>
                </a:solidFill>
              </a:rPr>
            </a:br>
            <a:r>
              <a:rPr lang="en-US" altLang="en-US" sz="2400" dirty="0">
                <a:solidFill>
                  <a:prstClr val="black"/>
                </a:solidFill>
              </a:rPr>
              <a:t>and Robert Mills (1954):</a:t>
            </a:r>
          </a:p>
        </p:txBody>
      </p:sp>
    </p:spTree>
    <p:extLst>
      <p:ext uri="{BB962C8B-B14F-4D97-AF65-F5344CB8AC3E}">
        <p14:creationId xmlns:p14="http://schemas.microsoft.com/office/powerpoint/2010/main" val="23917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Electrodynamics (QED)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QED is the theory of Electromagnetic Interactions. </a:t>
            </a:r>
          </a:p>
          <a:p>
            <a:endParaRPr lang="en-US" dirty="0"/>
          </a:p>
          <a:p>
            <a:r>
              <a:rPr lang="en-US" dirty="0"/>
              <a:t>This is the force that holds atoms together.</a:t>
            </a:r>
          </a:p>
          <a:p>
            <a:endParaRPr lang="en-US" dirty="0"/>
          </a:p>
          <a:p>
            <a:r>
              <a:rPr lang="en-US" dirty="0"/>
              <a:t>It describes interactions </a:t>
            </a:r>
            <a:br>
              <a:rPr lang="en-US" dirty="0"/>
            </a:br>
            <a:r>
              <a:rPr lang="en-US" dirty="0"/>
              <a:t>of e.g. electrons and protons </a:t>
            </a:r>
            <a:br>
              <a:rPr lang="en-US" dirty="0"/>
            </a:br>
            <a:r>
              <a:rPr lang="en-US" dirty="0"/>
              <a:t>in an atom via photon exchanges.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82" y="3554008"/>
            <a:ext cx="2670068" cy="30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08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versus QED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How is QCD different from QED? How are strong interactions different from electric? Both have fermions (quarks or electrons) interacting by exchanging bosons (gluons or photons).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Gluons carry color charge, while photons have no electric charge: gluons can interact with each other! </a:t>
            </a:r>
          </a:p>
        </p:txBody>
      </p:sp>
    </p:spTree>
    <p:extLst>
      <p:ext uri="{BB962C8B-B14F-4D97-AF65-F5344CB8AC3E}">
        <p14:creationId xmlns:p14="http://schemas.microsoft.com/office/powerpoint/2010/main" val="7357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y Defaul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Default" id="{2212CBAC-E9A9-1943-8289-105BD2B73402}" vid="{FB9CE113-B5E8-824F-A443-47103C9B6851}"/>
    </a:ext>
  </a:extLst>
</a:theme>
</file>

<file path=ppt/theme/theme10.xml><?xml version="1.0" encoding="utf-8"?>
<a:theme xmlns:a="http://schemas.openxmlformats.org/drawingml/2006/main" name="2_My Defaul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Default" id="{2212CBAC-E9A9-1943-8289-105BD2B73402}" vid="{FB9CE113-B5E8-824F-A443-47103C9B6851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339966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0000"/>
          </a:buClr>
          <a:buSzTx/>
          <a:buFont typeface="Wingdings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Arial Black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339966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990000"/>
          </a:buClr>
          <a:buSzTx/>
          <a:buFont typeface="Wingdings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Arial Black" charset="0"/>
            <a:ea typeface="ＭＳ Ｐゴシック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My Defaul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Default" id="{2212CBAC-E9A9-1943-8289-105BD2B73402}" vid="{FB9CE113-B5E8-824F-A443-47103C9B68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809</TotalTime>
  <Words>3505</Words>
  <Application>Microsoft Macintosh PowerPoint</Application>
  <PresentationFormat>On-screen Show (4:3)</PresentationFormat>
  <Paragraphs>493</Paragraphs>
  <Slides>69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91" baseType="lpstr">
      <vt:lpstr>Arial</vt:lpstr>
      <vt:lpstr>Arial Black</vt:lpstr>
      <vt:lpstr>Calibri</vt:lpstr>
      <vt:lpstr>Calibri Light</vt:lpstr>
      <vt:lpstr>Cambria Math</vt:lpstr>
      <vt:lpstr>Garamond</vt:lpstr>
      <vt:lpstr>Mathematica1</vt:lpstr>
      <vt:lpstr>Symbol</vt:lpstr>
      <vt:lpstr>Tahoma</vt:lpstr>
      <vt:lpstr>Times New Roman</vt:lpstr>
      <vt:lpstr>Wingdings</vt:lpstr>
      <vt:lpstr>My Default</vt:lpstr>
      <vt:lpstr>2_Network</vt:lpstr>
      <vt:lpstr>Office Theme</vt:lpstr>
      <vt:lpstr>15_Stream</vt:lpstr>
      <vt:lpstr>1_Office Theme</vt:lpstr>
      <vt:lpstr>2_Office Theme</vt:lpstr>
      <vt:lpstr>3_Office Theme</vt:lpstr>
      <vt:lpstr>4_Office Theme</vt:lpstr>
      <vt:lpstr>1_My Default</vt:lpstr>
      <vt:lpstr>2_My Default</vt:lpstr>
      <vt:lpstr>Equation</vt:lpstr>
      <vt:lpstr>High energy QCD at the dawn of the EIC era</vt:lpstr>
      <vt:lpstr>Outline</vt:lpstr>
      <vt:lpstr>QCD: a brief introduction</vt:lpstr>
      <vt:lpstr>Quantum Chromodynamics (QCD)</vt:lpstr>
      <vt:lpstr>Quarks</vt:lpstr>
      <vt:lpstr>Hadrons</vt:lpstr>
      <vt:lpstr>Gluons</vt:lpstr>
      <vt:lpstr>Quantum Electrodynamics (QED)</vt:lpstr>
      <vt:lpstr>QCD versus QED</vt:lpstr>
      <vt:lpstr>Feynman diagrams</vt:lpstr>
      <vt:lpstr>Quark Confinement</vt:lpstr>
      <vt:lpstr>Quark Confinement</vt:lpstr>
      <vt:lpstr>Asymptotic Freedom</vt:lpstr>
      <vt:lpstr>Asymptotic Freedom</vt:lpstr>
      <vt:lpstr>Asymptotic Freedom</vt:lpstr>
      <vt:lpstr>Asymptotic Freedom</vt:lpstr>
      <vt:lpstr>Asymptotic Freedom</vt:lpstr>
      <vt:lpstr>Feynman Diagrams</vt:lpstr>
      <vt:lpstr>Electron-Ion Collider (EIC)</vt:lpstr>
      <vt:lpstr>2015 Long Range Plan</vt:lpstr>
      <vt:lpstr>Fundamental Questions of QCD</vt:lpstr>
      <vt:lpstr>Fundamental Questions of QCD at EIC</vt:lpstr>
      <vt:lpstr>Electron-Ion Collider (EIC) White Paper</vt:lpstr>
      <vt:lpstr>Deep Inelastic Scattering</vt:lpstr>
      <vt:lpstr>Deep Inelastic Scattering</vt:lpstr>
      <vt:lpstr>Kinematics of DIS</vt:lpstr>
      <vt:lpstr>Physical Meaning of Q</vt:lpstr>
      <vt:lpstr>Physical Meaning of Bjorken x</vt:lpstr>
      <vt:lpstr>Physics of High Parton Densities  and Gluon Saturation</vt:lpstr>
      <vt:lpstr>Gluons at Small-x</vt:lpstr>
      <vt:lpstr>Gluons and Quarks in the Proton</vt:lpstr>
      <vt:lpstr>BFKL Equation</vt:lpstr>
      <vt:lpstr>BFKL Equation as a High Density Machine</vt:lpstr>
      <vt:lpstr>BFKL Equation as a High Density Machine</vt:lpstr>
      <vt:lpstr>Nonlinear Equation</vt:lpstr>
      <vt:lpstr>Nonlinear Equation: Saturation</vt:lpstr>
      <vt:lpstr>High Density of Gluons</vt:lpstr>
      <vt:lpstr>Map of High Energy QCD</vt:lpstr>
      <vt:lpstr>Map of High Energy QCD</vt:lpstr>
      <vt:lpstr>McLerran-Venugopalan Model</vt:lpstr>
      <vt:lpstr>Typical gluon “size”</vt:lpstr>
      <vt:lpstr>Saturation Scale</vt:lpstr>
      <vt:lpstr>Saturation Physics Summary</vt:lpstr>
      <vt:lpstr>If you want to know more… </vt:lpstr>
      <vt:lpstr>Can Saturation be Discovered at EIC?</vt:lpstr>
      <vt:lpstr>Can Saturation be Discovered at EIC?</vt:lpstr>
      <vt:lpstr>Proton Spin</vt:lpstr>
      <vt:lpstr>Proton Spin</vt:lpstr>
      <vt:lpstr>Helicity Distributions</vt:lpstr>
      <vt:lpstr>Proton Helicity Sum Rule</vt:lpstr>
      <vt:lpstr>Proton Spin Puzzle</vt:lpstr>
      <vt:lpstr>Current Knowledge of Proton Spin</vt:lpstr>
      <vt:lpstr>How much spin is at small x?</vt:lpstr>
      <vt:lpstr>Helicity Evolution at Small x</vt:lpstr>
      <vt:lpstr>Solution of the Helicity Evolution Equations</vt:lpstr>
      <vt:lpstr>Impact on proton spin</vt:lpstr>
      <vt:lpstr>Impact on proton spin</vt:lpstr>
      <vt:lpstr>EIC &amp; Spin Puzzle </vt:lpstr>
      <vt:lpstr>PowerPoint Presentation</vt:lpstr>
      <vt:lpstr>Conclusions</vt:lpstr>
      <vt:lpstr>Backup Slides</vt:lpstr>
      <vt:lpstr>Big Questions  EIC Would Address</vt:lpstr>
      <vt:lpstr>Nonlinear Evolution at Work</vt:lpstr>
      <vt:lpstr>Map of High Energy QCD</vt:lpstr>
      <vt:lpstr>Saturation Scales at EIC</vt:lpstr>
      <vt:lpstr>Impact on proton spin</vt:lpstr>
      <vt:lpstr>Impact of our DG on the proton spin</vt:lpstr>
      <vt:lpstr>Impact of our DG on the proton spin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QCD at the dawn of the EIC era</dc:title>
  <dc:creator>Microsoft Office User</dc:creator>
  <cp:lastModifiedBy>Kovchegov, Yuri</cp:lastModifiedBy>
  <cp:revision>297</cp:revision>
  <cp:lastPrinted>2017-04-30T23:15:39Z</cp:lastPrinted>
  <dcterms:created xsi:type="dcterms:W3CDTF">2017-04-19T19:16:51Z</dcterms:created>
  <dcterms:modified xsi:type="dcterms:W3CDTF">2020-03-20T15:38:46Z</dcterms:modified>
</cp:coreProperties>
</file>